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7"/>
  </p:notesMasterIdLst>
  <p:sldIdLst>
    <p:sldId id="256" r:id="rId2"/>
    <p:sldId id="257" r:id="rId3"/>
    <p:sldId id="258" r:id="rId4"/>
    <p:sldId id="260" r:id="rId5"/>
    <p:sldId id="261" r:id="rId6"/>
    <p:sldId id="262" r:id="rId7"/>
    <p:sldId id="263" r:id="rId8"/>
    <p:sldId id="265" r:id="rId9"/>
    <p:sldId id="267" r:id="rId10"/>
    <p:sldId id="268" r:id="rId11"/>
    <p:sldId id="269" r:id="rId12"/>
    <p:sldId id="271" r:id="rId13"/>
    <p:sldId id="272" r:id="rId14"/>
    <p:sldId id="273" r:id="rId15"/>
    <p:sldId id="274" r:id="rId16"/>
    <p:sldId id="275" r:id="rId17"/>
    <p:sldId id="276" r:id="rId18"/>
    <p:sldId id="277" r:id="rId19"/>
    <p:sldId id="278" r:id="rId20"/>
    <p:sldId id="279"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5" r:id="rId35"/>
    <p:sldId id="296" r:id="rId36"/>
    <p:sldId id="297" r:id="rId37"/>
    <p:sldId id="298" r:id="rId38"/>
    <p:sldId id="299" r:id="rId39"/>
    <p:sldId id="301" r:id="rId40"/>
    <p:sldId id="373" r:id="rId41"/>
    <p:sldId id="302" r:id="rId42"/>
    <p:sldId id="303" r:id="rId43"/>
    <p:sldId id="305" r:id="rId44"/>
    <p:sldId id="306" r:id="rId45"/>
    <p:sldId id="308" r:id="rId46"/>
    <p:sldId id="309" r:id="rId47"/>
    <p:sldId id="310" r:id="rId48"/>
    <p:sldId id="311" r:id="rId49"/>
    <p:sldId id="313" r:id="rId50"/>
    <p:sldId id="314" r:id="rId51"/>
    <p:sldId id="315" r:id="rId52"/>
    <p:sldId id="316" r:id="rId53"/>
    <p:sldId id="317" r:id="rId54"/>
    <p:sldId id="318" r:id="rId55"/>
    <p:sldId id="320" r:id="rId56"/>
    <p:sldId id="321" r:id="rId57"/>
    <p:sldId id="322" r:id="rId58"/>
    <p:sldId id="323" r:id="rId59"/>
    <p:sldId id="324" r:id="rId60"/>
    <p:sldId id="325" r:id="rId61"/>
    <p:sldId id="326" r:id="rId62"/>
    <p:sldId id="328" r:id="rId63"/>
    <p:sldId id="329" r:id="rId64"/>
    <p:sldId id="330" r:id="rId65"/>
    <p:sldId id="331" r:id="rId66"/>
    <p:sldId id="332" r:id="rId67"/>
    <p:sldId id="333" r:id="rId68"/>
    <p:sldId id="334" r:id="rId69"/>
    <p:sldId id="335" r:id="rId70"/>
    <p:sldId id="337" r:id="rId71"/>
    <p:sldId id="374" r:id="rId72"/>
    <p:sldId id="375" r:id="rId73"/>
    <p:sldId id="338" r:id="rId74"/>
    <p:sldId id="339" r:id="rId75"/>
    <p:sldId id="340" r:id="rId76"/>
    <p:sldId id="341" r:id="rId77"/>
    <p:sldId id="343" r:id="rId78"/>
    <p:sldId id="376" r:id="rId79"/>
    <p:sldId id="344" r:id="rId80"/>
    <p:sldId id="345" r:id="rId81"/>
    <p:sldId id="346" r:id="rId82"/>
    <p:sldId id="347" r:id="rId83"/>
    <p:sldId id="349" r:id="rId84"/>
    <p:sldId id="350" r:id="rId85"/>
    <p:sldId id="351" r:id="rId86"/>
    <p:sldId id="352" r:id="rId87"/>
    <p:sldId id="353" r:id="rId88"/>
    <p:sldId id="354" r:id="rId89"/>
    <p:sldId id="355" r:id="rId90"/>
    <p:sldId id="356" r:id="rId91"/>
    <p:sldId id="357" r:id="rId92"/>
    <p:sldId id="358" r:id="rId93"/>
    <p:sldId id="359" r:id="rId94"/>
    <p:sldId id="361" r:id="rId95"/>
    <p:sldId id="362" r:id="rId96"/>
    <p:sldId id="363" r:id="rId97"/>
    <p:sldId id="364" r:id="rId98"/>
    <p:sldId id="365" r:id="rId99"/>
    <p:sldId id="367" r:id="rId100"/>
    <p:sldId id="377" r:id="rId101"/>
    <p:sldId id="368" r:id="rId102"/>
    <p:sldId id="370" r:id="rId103"/>
    <p:sldId id="371" r:id="rId104"/>
    <p:sldId id="369" r:id="rId105"/>
    <p:sldId id="372" r:id="rId10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1" d="100"/>
          <a:sy n="111" d="100"/>
        </p:scale>
        <p:origin x="3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986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0fd9ca7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b60612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43c42d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5e8502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f84ffc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337ee2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fa644e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79b0c2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bb2819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1f9190be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1e6311e46103c3b2086de#tid=68f8bbdfdb44a8000985e03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32e0f96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eadd9ff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407c47e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fc6c069d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5a8f9cf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英语  选择性必修      第四册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0fe69189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d0ec458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a:ln/>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0.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7_BD.67_1#bf2daba0b?vja=1&amp;pid=2a0396974&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68_1#bf2daba0b.blank?vja=1&amp;pid=2a0396974&amp;color=0,0,0&amp;mp=1&amp;vpa=39&amp;vtp=1"/>
          <p:cNvSpPr/>
          <p:nvPr/>
        </p:nvSpPr>
        <p:spPr>
          <a:xfrm>
            <a:off x="1024001" y="845313"/>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ages</a:t>
            </a:r>
            <a:endParaRPr lang="en-US" altLang="zh-CN" sz="2000" dirty="0"/>
          </a:p>
        </p:txBody>
      </p:sp>
      <p:sp>
        <p:nvSpPr>
          <p:cNvPr id="4" name="QB_7_AS.69_1#bf2daba0b?vja=1&amp;pid=2a0396974&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ages意为“很长时间”。</a:t>
            </a:r>
            <a:endParaRPr lang="en-US" altLang="zh-CN" sz="2200" dirty="0"/>
          </a:p>
        </p:txBody>
      </p:sp>
      <p:sp>
        <p:nvSpPr>
          <p:cNvPr id="5" name="QB_7_BD.70_1#3c133646a?vja=1&amp;pid=2a0396974&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71_1#3c133646a.blank?vja=1&amp;pid=2a0396974&amp;color=0,0,0&amp;vpa=40&amp;vtp=1"/>
          <p:cNvSpPr/>
          <p:nvPr/>
        </p:nvSpPr>
        <p:spPr>
          <a:xfrm>
            <a:off x="1049401" y="1625600"/>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72_1#3c133646a?vja=1&amp;pid=2a0396974&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”强调句型，强调主语“the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”,故填that。</a:t>
            </a:r>
            <a:endParaRPr lang="en-US" altLang="zh-CN" sz="2200" dirty="0"/>
          </a:p>
        </p:txBody>
      </p:sp>
      <p:sp>
        <p:nvSpPr>
          <p:cNvPr id="8" name="QB_7_BD.73_1#02a727a7c?vja=1&amp;pid=2a0396974&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74_1#02a727a7c.blank?vja=1&amp;pid=2a0396974&amp;color=0,0,0&amp;vpa=41&amp;vtp=1"/>
          <p:cNvSpPr/>
          <p:nvPr/>
        </p:nvSpPr>
        <p:spPr>
          <a:xfrm>
            <a:off x="1011301" y="2387600"/>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10" name="QB_7_AS.75_1#02a727a7c?vja=1&amp;pid=2a0396974&amp;color=0,0,0&amp;vtp=1"/>
          <p:cNvSpPr/>
          <p:nvPr/>
        </p:nvSpPr>
        <p:spPr>
          <a:xfrm>
            <a:off x="722376" y="2823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设空处修饰名词短语，表示“令人赞叹的”，应用形容词impressive。</a:t>
            </a:r>
            <a:endParaRPr lang="en-US" altLang="zh-CN" sz="2200" dirty="0"/>
          </a:p>
        </p:txBody>
      </p:sp>
      <p:sp>
        <p:nvSpPr>
          <p:cNvPr id="11" name="QB_7_BD.76_1#d533204c8?vja=1&amp;pid=2a0396974&amp;color=0,0,0&amp;vtp=1"/>
          <p:cNvSpPr/>
          <p:nvPr/>
        </p:nvSpPr>
        <p:spPr>
          <a:xfrm>
            <a:off x="722376" y="32131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2" name="QB_7_AN.77_1#d533204c8.blank?vja=1&amp;pid=2a0396974&amp;color=0,0,0&amp;vpa=42&amp;vtp=1"/>
          <p:cNvSpPr/>
          <p:nvPr/>
        </p:nvSpPr>
        <p:spPr>
          <a:xfrm>
            <a:off x="1024001" y="3175000"/>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13" name="QB_7_AS.78_1#d533204c8?vja=1&amp;pid=2a0396974&amp;color=0,0,0&amp;vtp=1"/>
          <p:cNvSpPr/>
          <p:nvPr/>
        </p:nvSpPr>
        <p:spPr>
          <a:xfrm>
            <a:off x="722376" y="35984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peak意为“到达顶峰”。</a:t>
            </a:r>
            <a:endParaRPr lang="en-US" altLang="zh-CN" sz="2200" dirty="0"/>
          </a:p>
        </p:txBody>
      </p:sp>
      <p:sp>
        <p:nvSpPr>
          <p:cNvPr id="14" name="QB_7_BD.79_1#ebd1b241d?vja=1&amp;pid=2a0396974&amp;color=0,0,0&amp;vtp=1"/>
          <p:cNvSpPr/>
          <p:nvPr/>
        </p:nvSpPr>
        <p:spPr>
          <a:xfrm>
            <a:off x="722376" y="39878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15" name="QB_7_AN.80_1#ebd1b241d.blank?vja=1&amp;pid=2a0396974&amp;color=0,0,0&amp;vpa=43&amp;vtp=1"/>
          <p:cNvSpPr/>
          <p:nvPr/>
        </p:nvSpPr>
        <p:spPr>
          <a:xfrm>
            <a:off x="1024001" y="3937000"/>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collapsed</a:t>
            </a:r>
            <a:endParaRPr lang="en-US" altLang="zh-CN" sz="2000" dirty="0"/>
          </a:p>
        </p:txBody>
      </p:sp>
      <p:sp>
        <p:nvSpPr>
          <p:cNvPr id="16" name="QB_7_AS.81_1#ebd1b241d?vja=1&amp;pid=2a0396974&amp;color=0,0,0&amp;vtp=1"/>
          <p:cNvSpPr/>
          <p:nvPr/>
        </p:nvSpPr>
        <p:spPr>
          <a:xfrm>
            <a:off x="722376" y="43731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设空处在宾语从句中作谓语动词，此处描述过去发生的事情，应用一般过去时。</a:t>
            </a:r>
            <a:endParaRPr lang="en-US" altLang="zh-CN" sz="2200" dirty="0"/>
          </a:p>
        </p:txBody>
      </p:sp>
      <p:sp>
        <p:nvSpPr>
          <p:cNvPr id="17" name="QB_7_BD.82_1#0e48bf3fb?vja=1&amp;pid=2a0396974&amp;color=0,0,0&amp;vtp=1"/>
          <p:cNvSpPr/>
          <p:nvPr/>
        </p:nvSpPr>
        <p:spPr>
          <a:xfrm>
            <a:off x="722376" y="47625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18" name="QB_7_AN.83_1#0e48bf3fb.blank?vja=1&amp;pid=2a0396974&amp;color=0,0,0&amp;vpa=44&amp;vtp=1"/>
          <p:cNvSpPr/>
          <p:nvPr/>
        </p:nvSpPr>
        <p:spPr>
          <a:xfrm>
            <a:off x="1062101" y="4724400"/>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9" name="QB_7_AS.84_1#0e48bf3fb?vja=1&amp;pid=2a0396974&amp;color=0,0,0&amp;vtp=1"/>
          <p:cNvSpPr/>
          <p:nvPr/>
        </p:nvSpPr>
        <p:spPr>
          <a:xfrm>
            <a:off x="722376" y="5147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中起作用”。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P spid="18" grpId="0" build="p" animBg="1"/>
      <p:bldP spid="19"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0_1#7ae0a7fba?vja=1&amp;pid=5a8f9cf94&amp;color=0,0,0&amp;vtp=1&amp;bt=1">
            <a:extLst>
              <a:ext uri="{FF2B5EF4-FFF2-40B4-BE49-F238E27FC236}">
                <a16:creationId xmlns:a16="http://schemas.microsoft.com/office/drawing/2014/main" id="{B57931C6-F7C8-CEF4-571B-F04CE66F2727}"/>
              </a:ext>
            </a:extLst>
          </p:cNvPr>
          <p:cNvSpPr/>
          <p:nvPr/>
        </p:nvSpPr>
        <p:spPr>
          <a:xfrm>
            <a:off x="722376" y="900000"/>
            <a:ext cx="10753344" cy="1107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arguing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pointless.I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turned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jumpy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behaviour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unsettled.Determined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p>
          <a:p>
            <a:pPr algn="just">
              <a:lnSpc>
                <a:spcPct val="125000"/>
              </a:lnSpc>
            </a:pPr>
            <a:r>
              <a:rPr lang="en-US" altLang="zh-CN" sz="2000" dirty="0">
                <a:solidFill>
                  <a:srgbClr val="000000"/>
                </a:solidFill>
                <a:latin typeface="SimSun" pitchFamily="34" charset="0"/>
                <a:ea typeface="SimSun" pitchFamily="34" charset="-122"/>
                <a:cs typeface="Times New Roma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One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night,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after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ensuring</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Mrs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Harrington</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inside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her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house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with</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all</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lights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off,</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slipped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front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door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approached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shack.Reaching</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shack,</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noticed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there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large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padlock</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door.I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took</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closer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look</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spotted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small</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gap</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wooden</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door,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just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big</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enough</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peek</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through.I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hesitated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for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moment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but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finally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pressed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nose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against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door</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peeked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inside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through</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gap.It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very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err="1">
                <a:ln>
                  <a:noFill/>
                </a:ln>
                <a:solidFill>
                  <a:srgbClr val="000000"/>
                </a:solidFill>
                <a:effectLst/>
                <a:uLnTx/>
                <a:uFillTx/>
                <a:latin typeface="Times New Roman" pitchFamily="34" charset="0"/>
                <a:ea typeface="微软雅黑" pitchFamily="34" charset="-122"/>
                <a:cs typeface="Times New Roman" pitchFamily="34" charset="-120"/>
              </a:rPr>
              <a:t>dark.But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my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eyes</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adjusted,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nearly</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passed</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at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what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I</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Times New Roman" pitchFamily="34" charset="0"/>
                <a:ea typeface="微软雅黑" pitchFamily="34" charset="-122"/>
                <a:cs typeface="Times New Roman" pitchFamily="34" charset="-120"/>
              </a:rPr>
              <a:t>saw.</a:t>
            </a:r>
            <a:endParaRPr lang="en-US" altLang="zh-CN" sz="2000" dirty="0"/>
          </a:p>
        </p:txBody>
      </p:sp>
    </p:spTree>
    <p:extLst>
      <p:ext uri="{BB962C8B-B14F-4D97-AF65-F5344CB8AC3E}">
        <p14:creationId xmlns:p14="http://schemas.microsoft.com/office/powerpoint/2010/main" val="841359059"/>
      </p:ext>
    </p:extLst>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O_5_BD.510_2#7ae0a7fba?vja=0&amp;pid=5a8f9cf94&amp;color=0,0,0&amp;mp=1&amp;vtp=1&amp;bt=1"/>
          <p:cNvSpPr/>
          <p:nvPr/>
        </p:nvSpPr>
        <p:spPr>
          <a:xfrm>
            <a:off x="722376" y="896112"/>
            <a:ext cx="10753344" cy="4572000"/>
          </a:xfrm>
          <a:prstGeom prst="rect">
            <a:avLst/>
          </a:prstGeom>
          <a:noFill/>
          <a:ln/>
        </p:spPr>
        <p:txBody>
          <a:bodyPr wrap="square" lIns="0" tIns="0" rIns="0" bIns="0" rtlCol="0" anchor="t"/>
          <a:lstStyle/>
          <a:p>
            <a:pPr algn="l">
              <a:lnSpc>
                <a:spcPct val="125000"/>
              </a:lnSpc>
            </a:pPr>
            <a:r>
              <a:rPr lang="en-US" altLang="zh-CN" sz="2000" dirty="0">
                <a:solidFill>
                  <a:srgbClr val="000000"/>
                </a:solidFill>
                <a:latin typeface="Times New Roman" pitchFamily="34" charset="0"/>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dozens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mistreated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注意：续写词数应为150个左右。</a:t>
            </a:r>
            <a:endParaRPr lang="en-US" altLang="zh-CN" sz="2000" dirty="0"/>
          </a:p>
          <a:p>
            <a:pPr>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Suddenly,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switched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Harrington’s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_______________________________________________________________________________________________________________________________________________</a:t>
            </a:r>
            <a:endParaRPr lang="en-US" altLang="zh-CN" sz="2000" dirty="0"/>
          </a:p>
        </p:txBody>
      </p:sp>
      <p:sp>
        <p:nvSpPr>
          <p:cNvPr id="3" name="QO_5_BD.510_2#7ae0a7fba?vja=0&amp;pid=5a8f9cf94&amp;color=0,0,0&amp;mp=1&amp;vtp=1&amp;bt=1">
            <a:extLst>
              <a:ext uri="{FF2B5EF4-FFF2-40B4-BE49-F238E27FC236}">
                <a16:creationId xmlns:a16="http://schemas.microsoft.com/office/drawing/2014/main" id="{3E9DA576-7BD0-FFBC-52EA-94081902FB9C}"/>
              </a:ext>
            </a:extLst>
          </p:cNvPr>
          <p:cNvSpPr/>
          <p:nvPr/>
        </p:nvSpPr>
        <p:spPr>
          <a:xfrm>
            <a:off x="722376" y="3686332"/>
            <a:ext cx="10753344" cy="726250"/>
          </a:xfrm>
          <a:prstGeom prst="rect">
            <a:avLst/>
          </a:prstGeom>
          <a:noFill/>
          <a:ln/>
        </p:spPr>
        <p:txBody>
          <a:bodyPr wrap="square" lIns="0" tIns="0" rIns="0" bIns="0" rtlCol="0" anchor="t"/>
          <a:lstStyle/>
          <a:p>
            <a:pPr>
              <a:lnSpc>
                <a:spcPct val="125000"/>
              </a:lnSpc>
            </a:pPr>
            <a:r>
              <a:rPr lang="en-US" altLang="zh-CN" sz="2000" b="0" i="0" dirty="0">
                <a:solidFill>
                  <a:srgbClr val="000000"/>
                </a:solidFill>
                <a:latin typeface="SimSun" panose="02010600030101010101" pitchFamily="2" charset="-122"/>
                <a:ea typeface="微软雅黑" pitchFamily="34" charset="-122"/>
                <a:cs typeface="Times New Roma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Harrington’s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softened._____________________</a:t>
            </a:r>
            <a:r>
              <a:rPr lang="en-US" altLang="zh-CN" sz="2000" dirty="0">
                <a:solidFill>
                  <a:srgbClr val="000000"/>
                </a:solidFill>
                <a:latin typeface="Times New Roman" pitchFamily="34" charset="0"/>
                <a:ea typeface="微软雅黑" pitchFamily="34" charset="-122"/>
                <a:cs typeface="Times New Roman" pitchFamily="34" charset="-120"/>
              </a:rPr>
              <a:t>_____________________________________________________________________________________________________________________________________</a:t>
            </a:r>
            <a:r>
              <a:rPr lang="en-US" altLang="zh-CN" sz="2000" b="0" i="0" dirty="0">
                <a:solidFill>
                  <a:srgbClr val="000000"/>
                </a:solidFill>
                <a:latin typeface="Times New Roman" pitchFamily="34" charset="0"/>
                <a:ea typeface="微软雅黑" pitchFamily="34" charset="-122"/>
                <a:cs typeface="Times New Roman" pitchFamily="34" charset="-120"/>
              </a:rPr>
              <a:t>_______</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O_5_AS.512_1#7ae0a7fba?vja=1&amp;pid=5a8f9cf94&amp;color=0,0,0&amp;vtp=1&amp;bt=1"/>
          <p:cNvSpPr/>
          <p:nvPr/>
        </p:nvSpPr>
        <p:spPr>
          <a:xfrm>
            <a:off x="722376" y="900000"/>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【写作提示】</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1.材料导读</a:t>
            </a:r>
            <a:endParaRPr lang="en-US" altLang="zh-CN" sz="2000" dirty="0"/>
          </a:p>
        </p:txBody>
      </p:sp>
      <p:graphicFrame>
        <p:nvGraphicFramePr>
          <p:cNvPr id="116" name="QO_5_AS.512_2#7ae0a7fba?colgroup=4,36&amp;vja=1&amp;pid=5a8f9cf94&amp;color=0,0,0&amp;vtp=1"/>
          <p:cNvGraphicFramePr>
            <a:graphicFrameLocks noGrp="1"/>
          </p:cNvGraphicFramePr>
          <p:nvPr>
            <p:extLst>
              <p:ext uri="{D42A27DB-BD31-4B8C-83A1-F6EECF244321}">
                <p14:modId xmlns:p14="http://schemas.microsoft.com/office/powerpoint/2010/main" val="103188731"/>
              </p:ext>
            </p:extLst>
          </p:nvPr>
        </p:nvGraphicFramePr>
        <p:xfrm>
          <a:off x="722376" y="1765124"/>
          <a:ext cx="10725912" cy="3255010"/>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201129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本文讲述了作者对邻居哈林顿夫人神秘行为的好奇与调查。哈林顿夫人每天固定时间带着购物袋进出位于她家附近的棚屋，每次停留约20分钟。作者有一次不小心靠近棚屋时，她反应激烈，让作者离开。作者感到不安并决定调查，于是在一个夜晚偷偷靠近棚屋，透过门缝看到里面有很多瘦骨嶙峋的狗，作者怀疑它们被虐待，并试图开门解救它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哈林顿夫人和作者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algn="ctr" hangingPunct="0">
                        <a:lnSpc>
                          <a:spcPct val="130000"/>
                        </a:lnSpc>
                      </a:pPr>
                      <a:r>
                        <a:rPr lang="en-US" altLang="zh-CN" sz="2000" b="1" i="0">
                          <a:solidFill>
                            <a:srgbClr val="385723"/>
                          </a:solidFill>
                          <a:latin typeface="Times New Roman" pitchFamily="34" charset="0"/>
                          <a:ea typeface="微软雅黑" pitchFamily="34" charset="-122"/>
                          <a:cs typeface="Times New Roman"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哈林顿夫人每天的行为为何如此神秘？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fade">
                                      <p:cBhvr>
                                        <p:cTn id="16"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QO_5_AS.512_3#7ae0a7fba?vja=1&amp;pid=5a8f9cf94&amp;color=0,0,0&amp;vtp=1&amp;bt=1"/>
          <p:cNvSpPr/>
          <p:nvPr/>
        </p:nvSpPr>
        <p:spPr>
          <a:xfrm>
            <a:off x="722376" y="900000"/>
            <a:ext cx="10753344" cy="351155"/>
          </a:xfrm>
          <a:prstGeom prst="rect">
            <a:avLst/>
          </a:prstGeom>
          <a:noFill/>
          <a:ln/>
        </p:spPr>
        <p:txBody>
          <a:bodyPr wrap="square" lIns="0" tIns="0" rIns="0" bIns="0" rtlCol="0" anchor="t"/>
          <a:lstStyle/>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2.续写分析</a:t>
            </a:r>
            <a:endParaRPr lang="en-US" altLang="zh-CN" sz="2000" dirty="0"/>
          </a:p>
        </p:txBody>
      </p:sp>
      <p:graphicFrame>
        <p:nvGraphicFramePr>
          <p:cNvPr id="117" name="QO_5_AS.512_4#7ae0a7fba?colgroup=11,28&amp;vja=1&amp;pid=5a8f9cf94&amp;color=0,0,0&amp;vtp=1"/>
          <p:cNvGraphicFramePr>
            <a:graphicFrameLocks noGrp="1"/>
          </p:cNvGraphicFramePr>
          <p:nvPr>
            <p:extLst>
              <p:ext uri="{D42A27DB-BD31-4B8C-83A1-F6EECF244321}">
                <p14:modId xmlns:p14="http://schemas.microsoft.com/office/powerpoint/2010/main" val="836233522"/>
              </p:ext>
            </p:extLst>
          </p:nvPr>
        </p:nvGraphicFramePr>
        <p:xfrm>
          <a:off x="722376" y="1384124"/>
          <a:ext cx="10725912" cy="4082542"/>
        </p:xfrm>
        <a:graphic>
          <a:graphicData uri="http://schemas.openxmlformats.org/drawingml/2006/table">
            <a:tbl>
              <a:tblPr/>
              <a:tblGrid>
                <a:gridCol w="3209544">
                  <a:extLst>
                    <a:ext uri="{9D8B030D-6E8A-4147-A177-3AD203B41FA5}">
                      <a16:colId xmlns:a16="http://schemas.microsoft.com/office/drawing/2014/main" val="20000"/>
                    </a:ext>
                  </a:extLst>
                </a:gridCol>
                <a:gridCol w="7516368">
                  <a:extLst>
                    <a:ext uri="{9D8B030D-6E8A-4147-A177-3AD203B41FA5}">
                      <a16:colId xmlns:a16="http://schemas.microsoft.com/office/drawing/2014/main" val="20001"/>
                    </a:ext>
                  </a:extLst>
                </a:gridCol>
              </a:tblGrid>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续写第一段（提示句：突然，哈林顿夫人房子里的灯亮了。）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由第一段提示句和第二段提示句可知，第一段可描写哈林顿夫人和作者的反应，具体可以描写作者的心理活动以及此行的意图。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续写第二段（提示句：令我惊讶的是，哈林顿夫人的表情变得柔和了。）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由第二段提示句可知，第二段可描写哈林顿夫人解释她的行为的原因，以及作者如何理解并决心帮助哈林顿夫人。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哈林顿夫人冲过来——作者质问——哈林顿夫人解释——作者了解真相并决定提供帮助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325">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哈林顿夫人：怒气冲冲——惊讶——如释重负</a:t>
                      </a:r>
                      <a:endParaRPr lang="en-US" altLang="zh-CN" sz="1200" dirty="0"/>
                    </a:p>
                    <a:p>
                      <a:pPr algn="l" hangingPunct="0">
                        <a:lnSpc>
                          <a:spcPct val="130000"/>
                        </a:lnSpc>
                      </a:pPr>
                      <a:r>
                        <a:rPr lang="en-US" altLang="zh-CN" sz="2000" b="0" i="0" dirty="0">
                          <a:solidFill>
                            <a:srgbClr val="385723"/>
                          </a:solidFill>
                          <a:latin typeface="Times New Roman" pitchFamily="34" charset="0"/>
                          <a:ea typeface="微软雅黑" pitchFamily="34" charset="-122"/>
                          <a:cs typeface="Times New Roman" pitchFamily="34" charset="-120"/>
                        </a:rPr>
                        <a:t>作者：恐慌——愤怒——感动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O_5_AN.511_1#7ae0a7fba?vja=1&amp;pid=5a8f9cf94&amp;color=0,0,0&amp;vtp=1&amp;bt=1"/>
          <p:cNvSpPr/>
          <p:nvPr/>
        </p:nvSpPr>
        <p:spPr>
          <a:xfrm>
            <a:off x="722376" y="900000"/>
            <a:ext cx="10753344" cy="4538853"/>
          </a:xfrm>
          <a:prstGeom prst="rect">
            <a:avLst/>
          </a:prstGeom>
          <a:noFill/>
          <a:ln/>
        </p:spPr>
        <p:txBody>
          <a:bodyPr wrap="square" lIns="0" tIns="0" rIns="0" bIns="0" rtlCol="0" anchor="t"/>
          <a:lstStyle/>
          <a:p>
            <a:pPr algn="l">
              <a:lnSpc>
                <a:spcPct val="125000"/>
              </a:lnSpc>
            </a:pPr>
            <a:r>
              <a:rPr lang="en-US" altLang="zh-CN" sz="2000" b="1" i="0" dirty="0">
                <a:solidFill>
                  <a:srgbClr val="FF0000"/>
                </a:solidFill>
                <a:latin typeface="Times New Roman" pitchFamily="34" charset="0"/>
                <a:ea typeface="微软雅黑" pitchFamily="34" charset="-122"/>
                <a:cs typeface="Times New Roman" pitchFamily="34" charset="-120"/>
              </a:rPr>
              <a:t>【参考范文】</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Suddenly,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switched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inside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Harrington’s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house.I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froze,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realising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woken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up.Before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could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react,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front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opened,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rushed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towards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felt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panic</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flooding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me.But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thought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about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poor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which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might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mistreated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fear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turned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anger.I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made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mind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cruel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animal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abuser.“How</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you</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abusing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those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calling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police!”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yelled.</a:t>
            </a:r>
            <a:endParaRPr lang="en-US" altLang="zh-CN" sz="2000" dirty="0"/>
          </a:p>
          <a:p>
            <a:pPr algn="just">
              <a:lnSpc>
                <a:spcPct val="125000"/>
              </a:lnSpc>
            </a:pP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surprise,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Mrs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Harrington’s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expression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softened.She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explained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these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abandoned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their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owners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in.However,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when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kept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outside,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haters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neighbourhood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tried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poison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them.She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choice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but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take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of</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secret.Touched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words,I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told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wanted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provide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support.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Hearing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this,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face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lit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up</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with</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relief.From</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that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day</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on,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no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longer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strangers—we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became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supportive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friends,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working</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together</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ensure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the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dogs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were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safe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and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well</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cared</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7_BD.85_1#ea96ca634?vja=1&amp;pid=2a0396974&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86_1#ea96ca634.blank?vja=1&amp;pid=2a0396974&amp;color=0,0,0&amp;mp=1&amp;vpa=45&amp;vtp=1"/>
          <p:cNvSpPr/>
          <p:nvPr/>
        </p:nvSpPr>
        <p:spPr>
          <a:xfrm>
            <a:off x="1011301" y="858013"/>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their</a:t>
            </a:r>
            <a:endParaRPr lang="en-US" altLang="zh-CN" sz="2000" dirty="0"/>
          </a:p>
        </p:txBody>
      </p:sp>
      <p:sp>
        <p:nvSpPr>
          <p:cNvPr id="4" name="QB_7_AS.87_1#ea96ca634?vja=1&amp;pid=2a0396974&amp;color=0,0,0&amp;vtp=1"/>
          <p:cNvSpPr/>
          <p:nvPr/>
        </p:nvSpPr>
        <p:spPr>
          <a:xfrm>
            <a:off x="722376" y="1274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设空处修饰名词，应用形容词性物主代词。</a:t>
            </a:r>
            <a:endParaRPr lang="en-US" altLang="zh-CN" sz="2200" dirty="0"/>
          </a:p>
        </p:txBody>
      </p:sp>
      <p:sp>
        <p:nvSpPr>
          <p:cNvPr id="5" name="QB_7_BD.88_1#50a75cb1d?vja=1&amp;pid=2a0396974&amp;color=0,0,0&amp;vtp=1"/>
          <p:cNvSpPr/>
          <p:nvPr/>
        </p:nvSpPr>
        <p:spPr>
          <a:xfrm>
            <a:off x="722376" y="16637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89_1#50a75cb1d.blank?vja=1&amp;pid=2a0396974&amp;color=0,0,0&amp;vpa=46&amp;vtp=1"/>
          <p:cNvSpPr/>
          <p:nvPr/>
        </p:nvSpPr>
        <p:spPr>
          <a:xfrm>
            <a:off x="1062101" y="1612900"/>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leading</a:t>
            </a:r>
            <a:endParaRPr lang="en-US" altLang="zh-CN" sz="2000" dirty="0"/>
          </a:p>
        </p:txBody>
      </p:sp>
      <p:sp>
        <p:nvSpPr>
          <p:cNvPr id="7" name="QB_7_AS.90_1#50a75cb1d?vja=1&amp;pid=2a0396974&amp;color=0,0,0&amp;vtp=1"/>
          <p:cNvSpPr/>
          <p:nvPr/>
        </p:nvSpPr>
        <p:spPr>
          <a:xfrm>
            <a:off x="722376" y="2049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设空处在句子中作结果状语，表示自然而然的结果，应用现在分词形式，故填leading。</a:t>
            </a:r>
            <a:endParaRPr lang="en-US" altLang="zh-CN" sz="2200" dirty="0"/>
          </a:p>
        </p:txBody>
      </p:sp>
      <p:sp>
        <p:nvSpPr>
          <p:cNvPr id="8" name="QB_7_BD.91_1#1fc162d69?vja=1&amp;pid=2a0396974&amp;color=0,0,0&amp;vtp=1"/>
          <p:cNvSpPr/>
          <p:nvPr/>
        </p:nvSpPr>
        <p:spPr>
          <a:xfrm>
            <a:off x="722376" y="24384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7_AN.92_1#1fc162d69.blank?vja=1&amp;pid=2a0396974&amp;color=0,0,0&amp;vpa=47&amp;vtp=1"/>
          <p:cNvSpPr/>
          <p:nvPr/>
        </p:nvSpPr>
        <p:spPr>
          <a:xfrm>
            <a:off x="1036701" y="2387600"/>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eventually</a:t>
            </a:r>
            <a:endParaRPr lang="en-US" altLang="zh-CN" sz="2000" dirty="0"/>
          </a:p>
        </p:txBody>
      </p:sp>
      <p:sp>
        <p:nvSpPr>
          <p:cNvPr id="10" name="QB_7_AS.93_1#1fc162d69?vja=1&amp;pid=2a0396974&amp;color=0,0,0&amp;vtp=1"/>
          <p:cNvSpPr/>
          <p:nvPr/>
        </p:nvSpPr>
        <p:spPr>
          <a:xfrm>
            <a:off x="722376" y="28237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设空处在句子中作状语，应用副词。</a:t>
            </a:r>
            <a:endParaRPr lang="en-US" altLang="zh-CN" sz="2200" dirty="0"/>
          </a:p>
        </p:txBody>
      </p:sp>
      <p:sp>
        <p:nvSpPr>
          <p:cNvPr id="11" name="QB_7_BD.94_1#86d051882?vja=1&amp;pid=2a0396974&amp;color=0,0,0&amp;vtp=1"/>
          <p:cNvSpPr/>
          <p:nvPr/>
        </p:nvSpPr>
        <p:spPr>
          <a:xfrm>
            <a:off x="722376" y="32131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12" name="QB_7_AN.95_1#86d051882.blank?vja=1&amp;pid=2a0396974&amp;color=0,0,0&amp;vpa=48&amp;vtp=1"/>
          <p:cNvSpPr/>
          <p:nvPr/>
        </p:nvSpPr>
        <p:spPr>
          <a:xfrm>
            <a:off x="1125601" y="3175000"/>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solve</a:t>
            </a:r>
            <a:endParaRPr lang="en-US" altLang="zh-CN" sz="2000" dirty="0"/>
          </a:p>
        </p:txBody>
      </p:sp>
      <p:sp>
        <p:nvSpPr>
          <p:cNvPr id="13" name="QB_7_AS.96_1#86d051882?vja=1&amp;pid=2a0396974&amp;color=0,0,0&amp;vtp=1"/>
          <p:cNvSpPr/>
          <p:nvPr/>
        </p:nvSpPr>
        <p:spPr>
          <a:xfrm>
            <a:off x="722376" y="3639947"/>
            <a:ext cx="10753344" cy="770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此处为“leave+宾语+宾补”复合结构，设空处作宾补，根据语境可知，solve表示的动作尚未发生，此处应用不定式表将来。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6_BD.97_1#49bf56288?vja=1&amp;pid=4b60612e4&amp;color=0,0,0&amp;vtp=1&amp;bt=1"/>
          <p:cNvSpPr/>
          <p:nvPr/>
        </p:nvSpPr>
        <p:spPr>
          <a:xfrm>
            <a:off x="722376" y="900000"/>
            <a:ext cx="10753344" cy="4155250"/>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[安徽黄山2025高二期末]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revealed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bronze-winged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bronze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material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southeastern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provides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design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guardian”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figures,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zhenmushou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（镇墓兽</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representative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guardian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sculptures,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gates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characteristics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（mirror）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lion.</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
        <p:nvSpPr>
          <p:cNvPr id="3" name="QM_6_AN.98_1#49bf56288.blank?vja=1&amp;pid=4b60612e4&amp;color=0,0,0&amp;vpa=49&amp;vtp=1"/>
          <p:cNvSpPr/>
          <p:nvPr/>
        </p:nvSpPr>
        <p:spPr>
          <a:xfrm>
            <a:off x="3495739" y="2385900"/>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used</a:t>
            </a:r>
            <a:endParaRPr lang="en-US" altLang="zh-CN" sz="2000" dirty="0"/>
          </a:p>
        </p:txBody>
      </p:sp>
      <p:sp>
        <p:nvSpPr>
          <p:cNvPr id="4" name="QM_6_AN.99_1#49bf56288.blank?vja=1&amp;pid=4b60612e4&amp;color=0,0,0&amp;vpa=50&amp;vtp=1"/>
          <p:cNvSpPr/>
          <p:nvPr/>
        </p:nvSpPr>
        <p:spPr>
          <a:xfrm>
            <a:off x="6062853" y="2766900"/>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additional</a:t>
            </a:r>
            <a:endParaRPr lang="en-US" altLang="zh-CN" sz="2000" dirty="0"/>
          </a:p>
        </p:txBody>
      </p:sp>
      <p:sp>
        <p:nvSpPr>
          <p:cNvPr id="5" name="QM_6_AN.100_1#49bf56288.blank?vja=1&amp;pid=4b60612e4&amp;color=0,0,0&amp;vpa=51&amp;vtp=1"/>
          <p:cNvSpPr/>
          <p:nvPr/>
        </p:nvSpPr>
        <p:spPr>
          <a:xfrm>
            <a:off x="8469249" y="3147900"/>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features</a:t>
            </a:r>
            <a:endParaRPr lang="en-US" altLang="zh-CN" sz="2000" dirty="0"/>
          </a:p>
        </p:txBody>
      </p:sp>
      <p:sp>
        <p:nvSpPr>
          <p:cNvPr id="6" name="QM_6_AN.101_1#49bf56288.blank?vja=1&amp;pid=4b60612e4&amp;color=0,0,0&amp;vpa=52&amp;vtp=1"/>
          <p:cNvSpPr/>
          <p:nvPr/>
        </p:nvSpPr>
        <p:spPr>
          <a:xfrm>
            <a:off x="7135495" y="3528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7" name="QM_6_AN.102_1#49bf56288.blank?vja=1&amp;pid=4b60612e4&amp;color=0,0,0&amp;vpa=53&amp;vtp=1"/>
          <p:cNvSpPr/>
          <p:nvPr/>
        </p:nvSpPr>
        <p:spPr>
          <a:xfrm>
            <a:off x="7893622" y="3909900"/>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ensure</a:t>
            </a:r>
            <a:endParaRPr lang="en-US" altLang="zh-CN" sz="2000" dirty="0"/>
          </a:p>
        </p:txBody>
      </p:sp>
      <p:sp>
        <p:nvSpPr>
          <p:cNvPr id="8" name="QM_6_AN.103_1#49bf56288.blank?vja=1&amp;pid=4b60612e4&amp;color=0,0,0&amp;vpa=54&amp;vtp=1"/>
          <p:cNvSpPr/>
          <p:nvPr/>
        </p:nvSpPr>
        <p:spPr>
          <a:xfrm>
            <a:off x="6173851" y="4278200"/>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mirroring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6_BD.104_1#49bf56288?vja=1&amp;pid=4b60612e4&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lion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restorations.In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1790s,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transported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damaged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1815.The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Venetian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sculptor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Bartolomeo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Ferrari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structure.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cultural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economic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rewrites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iconic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evidence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creativity.</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AN.105_1#49bf56288.blank?vja=1&amp;pid=4b60612e4&amp;color=0,0,0&amp;mp=1&amp;vpa=55&amp;vtp=1"/>
          <p:cNvSpPr/>
          <p:nvPr/>
        </p:nvSpPr>
        <p:spPr>
          <a:xfrm>
            <a:off x="4637151" y="845312"/>
            <a:ext cx="158927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undergone</a:t>
            </a:r>
            <a:endParaRPr lang="en-US" altLang="zh-CN" sz="2000" dirty="0"/>
          </a:p>
        </p:txBody>
      </p:sp>
      <p:sp>
        <p:nvSpPr>
          <p:cNvPr id="4" name="QM_6_AN.106_1#49bf56288.blank?vja=1&amp;pid=4b60612e4&amp;color=0,0,0&amp;mp=1&amp;vpa=56&amp;vtp=1"/>
          <p:cNvSpPr/>
          <p:nvPr/>
        </p:nvSpPr>
        <p:spPr>
          <a:xfrm>
            <a:off x="1336739" y="2001012"/>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5" name="QM_6_AN.107_1#49bf56288.blank?vja=1&amp;pid=4b60612e4&amp;color=0,0,0&amp;mp=1&amp;vpa=57&amp;vtp=1"/>
          <p:cNvSpPr/>
          <p:nvPr/>
        </p:nvSpPr>
        <p:spPr>
          <a:xfrm>
            <a:off x="6604064" y="2382012"/>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6" name="QM_6_AN.108_1#49bf56288.blank?vja=1&amp;pid=4b60612e4&amp;color=0,0,0&amp;mp=1&amp;vpa=58&amp;vtp=1"/>
          <p:cNvSpPr/>
          <p:nvPr/>
        </p:nvSpPr>
        <p:spPr>
          <a:xfrm>
            <a:off x="2760726" y="3144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M_6_EX.109_1#49bf56288?vja=1&amp;pid=4b60612e4&amp;color=0,0,0&amp;vtp=1"/>
          <p:cNvSpPr/>
          <p:nvPr/>
        </p:nvSpPr>
        <p:spPr>
          <a:xfrm>
            <a:off x="722376" y="3569398"/>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本文是一篇说明文。近期一项研究揭示，威尼斯圣马可广场著名的有翼铜狮可能起源于8世纪的中国。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7_BD.110_1#79b44f411?vja=1&amp;pid=49bf562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11_1#79b44f411.blank?vja=1&amp;pid=49bf56288&amp;color=0,0,0&amp;vpa=59&amp;vtp=1"/>
          <p:cNvSpPr/>
          <p:nvPr/>
        </p:nvSpPr>
        <p:spPr>
          <a:xfrm>
            <a:off x="1011301" y="858013"/>
            <a:ext cx="522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used</a:t>
            </a:r>
            <a:endParaRPr lang="en-US" altLang="zh-CN" sz="2000" dirty="0"/>
          </a:p>
        </p:txBody>
      </p:sp>
      <p:sp>
        <p:nvSpPr>
          <p:cNvPr id="4" name="QB_7_AS.112_1#79b44f411?vja=1&amp;pid=49bf56288&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句意为：一个专家小组发现，这尊狮子雕像所用的大部分青铜材料来自中国东南部地区。设空处所在从句中已有谓语，所以设空处应用非谓语形式；use与bronze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material之间构成逻辑上的被动关系，应用过去分词作后置定语，表示“被使用的青铜材料”。故填used。</a:t>
            </a:r>
            <a:endParaRPr lang="en-US" altLang="zh-CN" sz="2200" dirty="0"/>
          </a:p>
        </p:txBody>
      </p:sp>
      <p:sp>
        <p:nvSpPr>
          <p:cNvPr id="5" name="QB_7_BD.113_1#3d7c7b5d2?vja=1&amp;pid=49bf5628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7_AN.114_1#3d7c7b5d2.blank?vja=1&amp;pid=49bf56288&amp;color=0,0,0&amp;vpa=60&amp;vtp=1"/>
          <p:cNvSpPr/>
          <p:nvPr/>
        </p:nvSpPr>
        <p:spPr>
          <a:xfrm>
            <a:off x="1049401" y="2465959"/>
            <a:ext cx="1069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additional</a:t>
            </a:r>
            <a:endParaRPr lang="en-US" altLang="zh-CN" sz="2000" dirty="0"/>
          </a:p>
        </p:txBody>
      </p:sp>
      <p:sp>
        <p:nvSpPr>
          <p:cNvPr id="7" name="QB_7_AS.115_1#3d7c7b5d2?vja=1&amp;pid=49bf56288&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句意为：以下证据为这一发现提供了额外的支持。设空处作定语，修饰名词backing，应用形容词additional，意为“额外的”。故填additional。</a:t>
            </a:r>
            <a:endParaRPr lang="en-US" altLang="zh-CN" sz="2200" dirty="0"/>
          </a:p>
        </p:txBody>
      </p:sp>
      <p:sp>
        <p:nvSpPr>
          <p:cNvPr id="8" name="QB_7_BD.116_1#78b98ff2c?vja=1&amp;pid=49bf56288&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117_1#78b98ff2c.blank?vja=1&amp;pid=49bf56288&amp;color=0,0,0&amp;vpa=61&amp;vtp=1"/>
          <p:cNvSpPr/>
          <p:nvPr/>
        </p:nvSpPr>
        <p:spPr>
          <a:xfrm>
            <a:off x="1036701" y="3697859"/>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features</a:t>
            </a:r>
            <a:endParaRPr lang="en-US" altLang="zh-CN" sz="2000" dirty="0"/>
          </a:p>
        </p:txBody>
      </p:sp>
      <p:sp>
        <p:nvSpPr>
          <p:cNvPr id="10" name="QB_7_AS.118_1#78b98ff2c?vja=1&amp;pid=49bf56288&amp;color=0,0,0&amp;vtp=1"/>
          <p:cNvSpPr/>
          <p:nvPr/>
        </p:nvSpPr>
        <p:spPr>
          <a:xfrm>
            <a:off x="722376" y="4160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研究人员发现，这尊狮子雕像与唐代具有代表性的“镇墓兽”在一些设计特征上有共同之处。feature意为“特征”，是可数名词，此处在句中作shares的宾语，且其前有several修饰，所以应用名词复数形式。故填featur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7_BD.119_1#12b743a87?vja=1&amp;pid=49bf562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120_1#12b743a87.blank?vja=1&amp;pid=49bf56288&amp;color=0,0,0&amp;vpa=62&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121_1#12b743a87?vja=1&amp;pid=49bf5628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句意见上一题解析。设空处引导非限制性定语从句，先行词是“‘tomb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guardian’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figures”，指物，关系词代替先行词在从句中作主语，应用which引导该从句。故填which。</a:t>
            </a:r>
            <a:endParaRPr lang="en-US" altLang="zh-CN" sz="2200" dirty="0"/>
          </a:p>
        </p:txBody>
      </p:sp>
      <p:sp>
        <p:nvSpPr>
          <p:cNvPr id="5" name="QB_7_BD.122_1#f286b9037?vja=1&amp;pid=49bf5628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6" name="QB_7_AN.123_1#f286b9037.blank?vja=1&amp;pid=49bf56288&amp;color=0,0,0&amp;vpa=63&amp;vtp=1"/>
          <p:cNvSpPr/>
          <p:nvPr/>
        </p:nvSpPr>
        <p:spPr>
          <a:xfrm>
            <a:off x="998601" y="2084959"/>
            <a:ext cx="1042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ensure</a:t>
            </a:r>
            <a:endParaRPr lang="en-US" altLang="zh-CN" sz="2000" dirty="0"/>
          </a:p>
        </p:txBody>
      </p:sp>
      <p:sp>
        <p:nvSpPr>
          <p:cNvPr id="7" name="QB_7_AS.124_1#f286b9037?vja=1&amp;pid=49bf56288&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句意为：这些镇墓雕塑通常被放置在墓门处，以确保逝者安息，其具有与圣马可狮子相似的鲜明特征。结合句意可知，此处表示目的，应用不定式作目的状语。故填to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ensure。</a:t>
            </a:r>
            <a:endParaRPr lang="en-US" altLang="zh-CN" sz="2200" dirty="0"/>
          </a:p>
        </p:txBody>
      </p:sp>
      <p:sp>
        <p:nvSpPr>
          <p:cNvPr id="8" name="QB_7_BD.125_1#2dbfc5264?vja=1&amp;pid=49bf56288&amp;color=0,0,0&amp;vtp=1"/>
          <p:cNvSpPr/>
          <p:nvPr/>
        </p:nvSpPr>
        <p:spPr>
          <a:xfrm>
            <a:off x="722376" y="3354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126_1#2dbfc5264.blank?vja=1&amp;pid=49bf56288&amp;color=0,0,0&amp;vpa=64&amp;vtp=1"/>
          <p:cNvSpPr/>
          <p:nvPr/>
        </p:nvSpPr>
        <p:spPr>
          <a:xfrm>
            <a:off x="1011301" y="3304159"/>
            <a:ext cx="1027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mirroring</a:t>
            </a:r>
            <a:endParaRPr lang="en-US" altLang="zh-CN" sz="2000" dirty="0"/>
          </a:p>
        </p:txBody>
      </p:sp>
      <p:sp>
        <p:nvSpPr>
          <p:cNvPr id="10" name="QB_7_AS.127_1#2dbfc5264?vja=1&amp;pid=49bf56288&amp;color=0,0,0&amp;vtp=1"/>
          <p:cNvSpPr/>
          <p:nvPr/>
        </p:nvSpPr>
        <p:spPr>
          <a:xfrm>
            <a:off x="722376" y="3779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句意见上一题解析。句中已有谓语have，所以设空处应用非谓语形式；mirror在此处为动词，意为“与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相似”，其与characteristics之间构成逻辑上的主动关系，应用现在分词作后置定语。故填mirroring。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7_AS.127_2#2dbfc5264?vja=1&amp;pid=49bf56288&amp;color=0,0,0&amp;mp=1&amp;vtp=1&amp;bt=1"/>
          <p:cNvSpPr/>
          <p:nvPr/>
        </p:nvSpPr>
        <p:spPr>
          <a:xfrm>
            <a:off x="722376" y="900000"/>
            <a:ext cx="10753344" cy="1109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mirror熟词生义</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熟义：</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.镜子；反映某种情况的事物</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生义：</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相似；反映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7_BD.128_1#78d2289e7?vja=1&amp;pid=49bf56288&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3" name="QB_7_AN.129_1#78d2289e7.blank?vja=1&amp;pid=49bf56288&amp;color=0,0,0&amp;vpa=65&amp;vtp=1"/>
          <p:cNvSpPr/>
          <p:nvPr/>
        </p:nvSpPr>
        <p:spPr>
          <a:xfrm>
            <a:off x="1049401" y="845313"/>
            <a:ext cx="158927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undergone</a:t>
            </a:r>
            <a:endParaRPr lang="en-US" altLang="zh-CN" sz="2000" dirty="0"/>
          </a:p>
        </p:txBody>
      </p:sp>
      <p:sp>
        <p:nvSpPr>
          <p:cNvPr id="4" name="QB_7_AS.130_1#78d2289e7?vja=1&amp;pid=49bf56288&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句意为：几个世纪以来，这尊狮子雕像经历了几次修复。设空处作谓语，结合时间状语Over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centuries可知，此处应用现在完成时；主语the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lion为单数，助动词应用has。故填has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undergone。</a:t>
            </a:r>
            <a:endParaRPr lang="en-US" altLang="zh-CN" sz="2200" dirty="0"/>
          </a:p>
        </p:txBody>
      </p:sp>
      <p:sp>
        <p:nvSpPr>
          <p:cNvPr id="5" name="QB_7_BD.131_1#5bfb343f8?vja=1&amp;pid=49bf56288&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6" name="QB_7_AN.132_1#5bfb343f8.blank?vja=1&amp;pid=49bf56288&amp;color=0,0,0&amp;vpa=66&amp;vtp=1"/>
          <p:cNvSpPr/>
          <p:nvPr/>
        </p:nvSpPr>
        <p:spPr>
          <a:xfrm>
            <a:off x="1062101" y="2465959"/>
            <a:ext cx="295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its</a:t>
            </a:r>
            <a:endParaRPr lang="en-US" altLang="zh-CN" sz="2000" dirty="0"/>
          </a:p>
        </p:txBody>
      </p:sp>
      <p:sp>
        <p:nvSpPr>
          <p:cNvPr id="7" name="QB_7_AS.133_1#5bfb343f8?vja=1&amp;pid=49bf56288&amp;color=0,0,0&amp;vtp=1"/>
          <p:cNvSpPr/>
          <p:nvPr/>
        </p:nvSpPr>
        <p:spPr>
          <a:xfrm>
            <a:off x="722376" y="2928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句意为：威尼斯雕塑家巴尔托洛梅奥·费拉里修复了这座雕像，在保留其大部分原始结构的同时进行了增补。设空处作定语，修饰名词短语original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structure，应用形容词性物主代词。故填its。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7_BD.134_1#40d15b6be?vja=1&amp;pid=49bf56288&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3" name="QB_7_AN.135_1#40d15b6be.blank?vja=1&amp;pid=49bf56288&amp;color=0,0,0&amp;mp=1&amp;vpa=67&amp;vtp=1"/>
          <p:cNvSpPr/>
          <p:nvPr/>
        </p:nvSpPr>
        <p:spPr>
          <a:xfrm>
            <a:off x="1062101" y="858013"/>
            <a:ext cx="423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and</a:t>
            </a:r>
            <a:endParaRPr lang="en-US" altLang="zh-CN" sz="2000" dirty="0"/>
          </a:p>
        </p:txBody>
      </p:sp>
      <p:sp>
        <p:nvSpPr>
          <p:cNvPr id="4" name="QB_7_AS.136_1#40d15b6be?vja=1&amp;pid=49bf56288&amp;color=0,0,0&amp;vtp=1"/>
          <p:cNvSpPr/>
          <p:nvPr/>
        </p:nvSpPr>
        <p:spPr>
          <a:xfrm>
            <a:off x="722376" y="1315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句意为：这尊狮子雕像的起源凸显了东西方之间深入的文化和经济交流。结合句意可知，cultural和economic之间是并列关系，共同修饰名词exchanges，应用并列连词and连接。故填and。</a:t>
            </a:r>
            <a:endParaRPr lang="en-US" altLang="zh-CN" sz="2200" dirty="0"/>
          </a:p>
        </p:txBody>
      </p:sp>
      <p:sp>
        <p:nvSpPr>
          <p:cNvPr id="5" name="QB_7_BD.137_1#195daba1e?vja=1&amp;pid=49bf56288&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a:t>
            </a:r>
            <a:endParaRPr lang="en-US" altLang="zh-CN" sz="2000" dirty="0"/>
          </a:p>
        </p:txBody>
      </p:sp>
      <p:sp>
        <p:nvSpPr>
          <p:cNvPr id="6" name="QB_7_AN.138_1#195daba1e.blank?vja=1&amp;pid=49bf56288&amp;color=0,0,0&amp;vpa=68&amp;vtp=1"/>
          <p:cNvSpPr/>
          <p:nvPr/>
        </p:nvSpPr>
        <p:spPr>
          <a:xfrm>
            <a:off x="1176401" y="20849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7" name="QB_7_AS.139_1#195daba1e?vja=1&amp;pid=49bf56288&amp;color=0,0,0&amp;vtp=1"/>
          <p:cNvSpPr/>
          <p:nvPr/>
        </p:nvSpPr>
        <p:spPr>
          <a:xfrm>
            <a:off x="722376" y="2547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一发现不仅改写了这座标志性雕像的历史，还为古代贸易路线能够提高跨文化创造力提供了确凿证据。设空处引导同位语从句，解释说明evidence的具体内容，从句成分和意思完整，应用that引导该从句。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7_AS.139_2#195daba1e?vja=1&amp;pid=49bf56288&amp;color=0,0,0&amp;mp=1&amp;vtp=1&amp;bt=1"/>
          <p:cNvSpPr/>
          <p:nvPr/>
        </p:nvSpPr>
        <p:spPr>
          <a:xfrm>
            <a:off x="722376" y="900000"/>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长难句分析</a:t>
            </a:r>
            <a:endParaRPr lang="en-US" altLang="zh-CN" sz="2000" dirty="0"/>
          </a:p>
        </p:txBody>
      </p:sp>
      <p:pic>
        <p:nvPicPr>
          <p:cNvPr id="3" name="QB_7_AS.139_3#195daba1e?vja=1&amp;pid=49bf56288&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04288" y="1384124"/>
            <a:ext cx="7589520" cy="2935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AS.139_4#195daba1e?vja=1&amp;pid=49bf56288&amp;color=0,0,0&amp;mp=1&amp;vtp=1"/>
          <p:cNvSpPr/>
          <p:nvPr/>
        </p:nvSpPr>
        <p:spPr>
          <a:xfrm>
            <a:off x="722376" y="4457524"/>
            <a:ext cx="11010900" cy="351409"/>
          </a:xfrm>
          <a:prstGeom prst="rect">
            <a:avLst/>
          </a:prstGeom>
          <a:noFill/>
          <a:ln/>
        </p:spPr>
        <p:txBody>
          <a:bodyPr wrap="square" lIns="0" tIns="0" rIns="0" bIns="0" rtlCol="0" anchor="t"/>
          <a:lstStyle/>
          <a:p>
            <a:pPr algn="l">
              <a:lnSpc>
                <a:spcPct val="125000"/>
              </a:lnSpc>
            </a:pPr>
            <a:r>
              <a:rPr lang="en-US" altLang="zh-CN" sz="2000" b="1" i="0" spc="-50" dirty="0">
                <a:solidFill>
                  <a:srgbClr val="385723"/>
                </a:solidFill>
                <a:latin typeface="Times New Roman" pitchFamily="34" charset="0"/>
                <a:ea typeface="微软雅黑" pitchFamily="34" charset="-122"/>
                <a:cs typeface="Times New Roman" pitchFamily="34" charset="-120"/>
              </a:rPr>
              <a:t>句意：</a:t>
            </a:r>
            <a:r>
              <a:rPr lang="en-US" altLang="zh-CN" sz="2000" b="0" i="0" spc="-50" dirty="0">
                <a:solidFill>
                  <a:srgbClr val="385723"/>
                </a:solidFill>
                <a:latin typeface="Times New Roman" pitchFamily="34" charset="0"/>
                <a:ea typeface="微软雅黑" pitchFamily="34" charset="-122"/>
                <a:cs typeface="Times New Roman" pitchFamily="34" charset="-120"/>
              </a:rPr>
              <a:t>这些镇墓雕塑通常被放置在墓门处，以确保逝者安息，其具有与圣马可狮子相似的鲜明特征。</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96e7d250b.fixed?vja=1&amp;pid=c5cd28eae&amp;color=100,146,38&amp;vtp=1"/>
          <p:cNvSpPr/>
          <p:nvPr/>
        </p:nvSpPr>
        <p:spPr>
          <a:xfrm>
            <a:off x="5367528" y="1106424"/>
            <a:ext cx="1453896" cy="795528"/>
          </a:xfrm>
          <a:prstGeom prst="rect">
            <a:avLst/>
          </a:prstGeom>
          <a:noFill/>
          <a:ln/>
        </p:spPr>
        <p:txBody>
          <a:bodyPr wrap="square" lIns="0" tIns="0" rIns="0" bIns="0" rtlCol="0" anchor="ctr"/>
          <a:lstStyle/>
          <a:p>
            <a:pPr algn="ctr">
              <a:lnSpc>
                <a:spcPct val="130000"/>
              </a:lnSpc>
            </a:pPr>
            <a:r>
              <a:rPr lang="en-US" altLang="zh-CN" sz="2000" b="1" i="0" dirty="0">
                <a:solidFill>
                  <a:srgbClr val="649226"/>
                </a:solidFill>
                <a:latin typeface="Times New Roman" pitchFamily="34" charset="0"/>
                <a:ea typeface="微软雅黑" pitchFamily="34" charset="-122"/>
                <a:cs typeface="Times New Roman" pitchFamily="34" charset="-120"/>
              </a:rPr>
              <a:t>选择性必修第四册</a:t>
            </a:r>
            <a:endParaRPr lang="en-US" altLang="zh-CN" sz="2000" dirty="0"/>
          </a:p>
        </p:txBody>
      </p:sp>
      <p:sp>
        <p:nvSpPr>
          <p:cNvPr id="3" name="C_2_BD#96e7d250b.fixed?vja=1&amp;pid=c5cd28eae&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Unit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5</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Into</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the</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unknown</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4#a64ebf468.fixed?vja=1&amp;pid=22550c61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a64ebf468.fixed?vja=1&amp;pid=22550c61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a64ebf468.fixed?vja=1&amp;pid=22550c61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a64ebf468.fixed?vja=1&amp;pid=22550c61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140_1#d15b380bc?vja=1&amp;pid=843c42d4e&amp;color=0,0,0&amp;vtp=1&amp;bt=1"/>
          <p:cNvSpPr/>
          <p:nvPr/>
        </p:nvSpPr>
        <p:spPr>
          <a:xfrm>
            <a:off x="722376" y="900000"/>
            <a:ext cx="10753344" cy="4152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A</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[河南豫北名校2024高二期末质量监测]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1950,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pioneer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preserved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palaeontologists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（古生物学家）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（化石）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prehistoric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quickly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skin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like.Compared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bones.</a:t>
            </a:r>
            <a:r>
              <a:rPr lang="en-US" altLang="zh-CN" sz="100" b="0" i="0" kern="0" spc="-99900" dirty="0">
                <a:solidFill>
                  <a:srgbClr val="FFFFFF"/>
                </a:solidFill>
                <a:latin typeface="Times New Roman" pitchFamily="34" charset="0"/>
                <a:ea typeface="微软雅黑" pitchFamily="34" charset="-122"/>
                <a:cs typeface="Times New Roman" pitchFamily="34" charset="-120"/>
              </a:rPr>
              <a:t>#1.2</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6_BD.140_2#d15b380bc?vja=1&amp;pid=843c42d4e&amp;color=0,0,0&amp;mp=1&amp;vtp=1&amp;bt=1"/>
          <p:cNvSpPr/>
          <p:nvPr/>
        </p:nvSpPr>
        <p:spPr>
          <a:xfrm>
            <a:off x="722376" y="900000"/>
            <a:ext cx="10753344" cy="3771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lovers.Lockley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inspired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launching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Gunnison,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Denver,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States.While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far</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and</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wide</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Kingdom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lose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out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100" b="0" i="0" kern="0" spc="-99900" dirty="0">
                <a:solidFill>
                  <a:srgbClr val="FFFFFF"/>
                </a:solidFill>
                <a:latin typeface="Times New Roman" pitchFamily="34" charset="0"/>
                <a:ea typeface="微软雅黑" pitchFamily="34" charset="-122"/>
                <a:cs typeface="Times New Roman" pitchFamily="34" charset="-120"/>
              </a:rPr>
              <a:t>#1.4</a:t>
            </a:r>
            <a:endParaRPr lang="en-US" altLang="zh-CN" sz="2000" dirty="0"/>
          </a:p>
        </p:txBody>
      </p:sp>
      <p:sp>
        <p:nvSpPr>
          <p:cNvPr id="3" name="QM_6_EX.141_1#d15b380bc?vja=1&amp;pid=843c42d4e&amp;color=0,0,0&amp;vtp=1"/>
          <p:cNvSpPr/>
          <p:nvPr/>
        </p:nvSpPr>
        <p:spPr>
          <a:xfrm>
            <a:off x="722376" y="4712222"/>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本文是一篇记叙文。文章讲述了研究世界各地岩石中保存的恐龙足迹的先驱马丁·洛克利因何开启职业生涯以及他作出的贡献。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42_1#aeb3cc676?vja=1&amp;pid=d15b380b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fossils?(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3_1#aeb3cc676.bracket?vja=1&amp;pid=d15b380bc&amp;color=0,0,0&amp;vpa=69&amp;vtp=1"/>
          <p:cNvSpPr/>
          <p:nvPr/>
        </p:nvSpPr>
        <p:spPr>
          <a:xfrm>
            <a:off x="55166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42_2#aeb3cc676.choices?vja=1&amp;pid=d15b380b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easier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teeth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accurate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fossils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speed.</a:t>
            </a:r>
            <a:endParaRPr lang="en-US" altLang="zh-CN" sz="2000" dirty="0"/>
          </a:p>
        </p:txBody>
      </p:sp>
      <p:sp>
        <p:nvSpPr>
          <p:cNvPr id="5" name="QC_7_AS.144_1#aeb3cc676?vja=1&amp;pid=d15b380bc&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细节理解题。根据第二段中的“Compared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fossils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teeth,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fossils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evidence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interactions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describe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physical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environment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looked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like.”可知，痕迹化石可以反映当时的环境情况。故选A项。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145_1#25f88ceca?vja=1&amp;pid=d15b380b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tracks?(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6_1#25f88ceca.bracket?vja=1&amp;pid=d15b380bc&amp;color=0,0,0&amp;vpa=70&amp;vtp=1"/>
          <p:cNvSpPr/>
          <p:nvPr/>
        </p:nvSpPr>
        <p:spPr>
          <a:xfrm>
            <a:off x="8936355"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45_2#25f88ceca.choices?vja=1&amp;pid=d15b380b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tradition.</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encouragement.</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footprints.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a:t>
            </a:r>
            <a:endParaRPr lang="en-US" altLang="zh-CN" sz="2000" dirty="0"/>
          </a:p>
        </p:txBody>
      </p:sp>
      <p:sp>
        <p:nvSpPr>
          <p:cNvPr id="5" name="QC_7_AS.147_1#25f88ceca?vja=1&amp;pid=d15b380bc&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inspired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observe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observations’,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Lockley’s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launching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dinosaur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research.”可知，受到父亲的鼓励后，洛克利开启了他在恐龙足迹研究领域的职业生涯。故选B项。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48_1#0f391577d?vja=1&amp;pid=d15b380b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professional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49_1#0f391577d.bracket?vja=1&amp;pid=d15b380bc&amp;color=0,0,0&amp;vpa=71&amp;vtp=1"/>
          <p:cNvSpPr/>
          <p:nvPr/>
        </p:nvSpPr>
        <p:spPr>
          <a:xfrm>
            <a:off x="726128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48_2#0f391577d.choices?vja=1&amp;pid=d15b380bc&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world.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palaeontologists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dinosaur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tracks.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educated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next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hunters.</a:t>
            </a:r>
            <a:endParaRPr lang="en-US" altLang="zh-CN" sz="2000" dirty="0"/>
          </a:p>
        </p:txBody>
      </p:sp>
      <p:sp>
        <p:nvSpPr>
          <p:cNvPr id="5" name="QC_7_AS.150_1#0f391577d?vja=1&amp;pid=d15b380bc&amp;color=0,0,0&amp;vtp=1"/>
          <p:cNvSpPr/>
          <p:nvPr/>
        </p:nvSpPr>
        <p:spPr>
          <a:xfrm>
            <a:off x="722376" y="2839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细节理解题。根据最后一段中的Lockley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devoted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energy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preserving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fossil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record可知，洛克利除了自己的专业研究，还致力于保护恐龙足迹。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151_1#241c6451a?vja=1&amp;pid=d15b380bc&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Lockley’s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work?(</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2_1#241c6451a.bracket?vja=1&amp;pid=d15b380bc&amp;color=0,0,0&amp;vpa=72&amp;vtp=1"/>
          <p:cNvSpPr/>
          <p:nvPr/>
        </p:nvSpPr>
        <p:spPr>
          <a:xfrm>
            <a:off x="5728018"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151_2#241c6451a.choices?vja=1&amp;pid=d15b380bc&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35604" algn="l"/>
                <a:tab pos="5668107" algn="l"/>
                <a:tab pos="83561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Dangerous.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Time-consuming.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Far-reaching.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.Demanding.</a:t>
            </a:r>
            <a:endParaRPr lang="en-US" altLang="zh-CN" sz="2000" dirty="0"/>
          </a:p>
        </p:txBody>
      </p:sp>
      <p:sp>
        <p:nvSpPr>
          <p:cNvPr id="5" name="QC_7_AS.153_1#241c6451a?vja=1&amp;pid=d15b380bc&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推理判断题。根据第一段中的“His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palaeontologists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fossil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footprints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dinosaurs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可知，洛克利是研究世界各地岩石中保存的恐龙足迹的先驱，他的工作帮助古生物学家了解了当时的环境。再结合最后一段内容可知，他还投入了大量的时间和精力来保护这些化石记录的重要部分。由此可见，洛克利的工作影响深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P_6_BD#cec0da19b?vja=1&amp;pid=843c42d4e&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cec0da19b?vja=1&amp;pid=843c42d4e&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cec0da19b?vja=1&amp;pid=843c42d4e&amp;color=0,0,0&amp;vtp=1"/>
          <p:cNvSpPr/>
          <p:nvPr/>
        </p:nvSpPr>
        <p:spPr>
          <a:xfrm>
            <a:off x="722377" y="1737184"/>
            <a:ext cx="10749631" cy="3014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1&amp;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1.preserve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.保存；保护</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.私人渔猎场</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2.launch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.开始从事；发起；启动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3.far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wide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四处；到处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4.lose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失去</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；错过</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的机会</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&amp;2&amp;</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prefix</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在</a:t>
            </a:r>
            <a:r>
              <a:rPr kumimoji="0" lang="en-US" altLang="zh-CN" sz="2000" b="0" i="0" u="none"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prehistoric</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.史前的</a:t>
            </a:r>
            <a:endParaRPr lang="en-US" altLang="zh-CN" sz="100" dirty="0"/>
          </a:p>
        </p:txBody>
      </p:sp>
      <p:pic>
        <p:nvPicPr>
          <p:cNvPr id="6" name="P_6_BD#cec0da19b?vja=1&amp;pid=843c42d4e&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3768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154_1#6ac74daf2?vja=1&amp;pid=843c42d4e&amp;color=0,0,0&amp;vtp=1&amp;bt=1"/>
          <p:cNvSpPr/>
          <p:nvPr/>
        </p:nvSpPr>
        <p:spPr>
          <a:xfrm>
            <a:off x="722376" y="900000"/>
            <a:ext cx="10753344" cy="5676202"/>
          </a:xfrm>
          <a:prstGeom prst="rect">
            <a:avLst/>
          </a:prstGeom>
          <a:noFill/>
          <a:ln/>
        </p:spPr>
        <p:txBody>
          <a:bodyPr wrap="square" lIns="0" tIns="0" rIns="0" bIns="0" rtlCol="0" anchor="t"/>
          <a:lstStyle/>
          <a:p>
            <a:pPr algn="ctr">
              <a:lnSpc>
                <a:spcPct val="125000"/>
              </a:lnSpc>
            </a:pPr>
            <a:r>
              <a:rPr lang="en-US" altLang="zh-CN" sz="2000" b="1" i="0">
                <a:solidFill>
                  <a:srgbClr val="000000"/>
                </a:solidFill>
                <a:latin typeface="Times New Roman" pitchFamily="34" charset="0"/>
                <a:ea typeface="微软雅黑" pitchFamily="34" charset="-122"/>
                <a:cs typeface="Times New Roman" pitchFamily="34" charset="-120"/>
              </a:rPr>
              <a:t>B</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[辽宁省五校联考2025高二期末]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thick-trunk,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tiny-branch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Madagascar’s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did.Seheno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Andriantsaralaza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Antananarivo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Madagascar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Onja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Razafindratsima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California,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Berkeley,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reason.</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monitored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region.They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seed-containing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searched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（粪便）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Biotropica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occasions.Although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faeces.</a:t>
            </a:r>
            <a:r>
              <a:rPr lang="en-US" altLang="zh-CN" sz="100" b="0" i="0" kern="0" spc="-99900" dirty="0">
                <a:solidFill>
                  <a:srgbClr val="FFFFFF"/>
                </a:solidFill>
                <a:latin typeface="Times New Roman" pitchFamily="34" charset="0"/>
                <a:ea typeface="微软雅黑" pitchFamily="34" charset="-122"/>
                <a:cs typeface="Times New Roman" pitchFamily="34" charset="-120"/>
              </a:rPr>
              <a:t>#1.1.2</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6_BD.154_2#6ac74daf2?vja=1&amp;pid=843c42d4e&amp;color=0,0,0&amp;mp=1&amp;vtp=1&amp;bt=1"/>
          <p:cNvSpPr/>
          <p:nvPr/>
        </p:nvSpPr>
        <p:spPr>
          <a:xfrm>
            <a:off x="722376" y="896112"/>
            <a:ext cx="10753344" cy="4152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irony.Scientists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Madagascar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extinct.Their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lucky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especially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journey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digestive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grow.</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evidence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entirely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harmful.Madagascar’s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necessary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suspected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America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rabbits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Europe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distributors.For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Andriantsaralaza,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eradication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（根除）</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begins.</a:t>
            </a:r>
            <a:r>
              <a:rPr lang="en-US" altLang="zh-CN" sz="100" b="0" i="0" kern="0" spc="-99900" dirty="0">
                <a:solidFill>
                  <a:srgbClr val="FFFFFF"/>
                </a:solidFill>
                <a:latin typeface="Times New Roman" pitchFamily="34" charset="0"/>
                <a:ea typeface="微软雅黑" pitchFamily="34" charset="-122"/>
                <a:cs typeface="Times New Roman" pitchFamily="34" charset="-120"/>
              </a:rPr>
              <a:t>#1.1.4</a:t>
            </a:r>
            <a:endParaRPr lang="en-US" altLang="zh-CN" sz="2000" dirty="0"/>
          </a:p>
        </p:txBody>
      </p:sp>
      <p:sp>
        <p:nvSpPr>
          <p:cNvPr id="3" name="QM_6_EX.155_1#6ac74daf2?vja=1&amp;pid=843c42d4e&amp;color=0,0,0&amp;vtp=1"/>
          <p:cNvSpPr/>
          <p:nvPr/>
        </p:nvSpPr>
        <p:spPr>
          <a:xfrm>
            <a:off x="722376" y="50927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本文是一篇说明文。文章主要介绍了马达加斯加猴面包树在传播其种子的动物灭绝后仍能存活的原因，以及这一发现对认识外来物种生态作用的启示。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a173edbbb.fixed?vja=1&amp;pid=22550c616&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01</a:t>
            </a:r>
            <a:endParaRPr lang="en-US" altLang="zh-CN" sz="7200" dirty="0"/>
          </a:p>
        </p:txBody>
      </p:sp>
      <p:sp>
        <p:nvSpPr>
          <p:cNvPr id="3" name="C_4#a173edbbb.fixed?vja=1&amp;pid=22550c616&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Ⅰ</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Starting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out</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&amp;</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Understanding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a173edbbb.fixed?vja=1&amp;pid=22550c616&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a173edbbb.fixed?vja=1&amp;pid=22550c616&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156_1#cec9d341f?vja=1&amp;pid=6ac74daf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Madagascar’s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trees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disappeared?(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57_1#cec9d341f.bracket?vja=1&amp;pid=6ac74daf2&amp;color=0,0,0&amp;vpa=73&amp;vtp=1"/>
          <p:cNvSpPr/>
          <p:nvPr/>
        </p:nvSpPr>
        <p:spPr>
          <a:xfrm>
            <a:off x="9609328"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7_BD.156_2#cec9d341f.choices?vja=1&amp;pid=6ac74daf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A.Lost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habitats.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.Unsuitable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C.Non-reproductive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seed-distributing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endParaRPr lang="en-US" altLang="zh-CN" sz="2000" dirty="0"/>
          </a:p>
        </p:txBody>
      </p:sp>
      <p:sp>
        <p:nvSpPr>
          <p:cNvPr id="5" name="QC_7_AS.158_1#cec9d341f?vja=1&amp;pid=6ac74daf2&amp;color=0,0,0&amp;vtp=1"/>
          <p:cNvSpPr/>
          <p:nvPr/>
        </p:nvSpPr>
        <p:spPr>
          <a:xfrm>
            <a:off x="722376" y="2077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thick-trunk,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tiny-branch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baobab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tree</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rights,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seed-distributing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extinct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ago.”可知，马达加斯加猴面包树本应消失的原因是传播其种子的动物在1,000多年前灭绝了，即没有传播种子的动物。故选D项。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159_1#9cd2cb31a?vja=1&amp;pid=6ac74daf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monitoring?(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0_1#9cd2cb31a.bracket?vja=1&amp;pid=6ac74daf2&amp;color=0,0,0&amp;vpa=74&amp;vtp=1"/>
          <p:cNvSpPr/>
          <p:nvPr/>
        </p:nvSpPr>
        <p:spPr>
          <a:xfrm>
            <a:off x="75708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59_2#9cd2cb31a.choices?vja=1&amp;pid=6ac74daf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baobabs.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conditions.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endangered.</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baobab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distributed.</a:t>
            </a:r>
            <a:endParaRPr lang="en-US" altLang="zh-CN" sz="2000" dirty="0"/>
          </a:p>
        </p:txBody>
      </p:sp>
      <p:sp>
        <p:nvSpPr>
          <p:cNvPr id="5" name="QC_7_AS.161_1#9cd2cb31a?vja=1&amp;pid=6ac74daf2&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scientists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monitored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15</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trees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baobab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seed-distributing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region.”可知，研究人员进行监测研究是为了确定猴面包树的新的种子传播者。故选A项。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162_1#f2c1c9ac7?vja=1&amp;pid=6ac74daf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convinced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carrier?(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3_1#f2c1c9ac7.bracket?vja=1&amp;pid=6ac74daf2&amp;color=0,0,0&amp;vpa=75&amp;vtp=1"/>
          <p:cNvSpPr/>
          <p:nvPr/>
        </p:nvSpPr>
        <p:spPr>
          <a:xfrm>
            <a:off x="7358126"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162_2#f2c1c9ac7.choices?vja=1&amp;pid=6ac74daf2&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faeces.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chewed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handled.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marks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fruits.</a:t>
            </a:r>
            <a:endParaRPr lang="en-US" altLang="zh-CN" sz="2000" dirty="0"/>
          </a:p>
        </p:txBody>
      </p:sp>
      <p:sp>
        <p:nvSpPr>
          <p:cNvPr id="5" name="QC_7_AS.164_1#f2c1c9ac7?vja=1&amp;pid=6ac74daf2&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convincing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evidence: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baobab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different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piles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faeces.”可知，在野猪的粪便中发现的种子让研究人员确信了真正的种子传播者。故选A项。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BD.165_1#ac1c76d16?vja=1&amp;pid=6ac74daf2&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introduced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166_1#ac1c76d16.bracket?vja=1&amp;pid=6ac74daf2&amp;color=0,0,0&amp;vpa=76&amp;vtp=1"/>
          <p:cNvSpPr/>
          <p:nvPr/>
        </p:nvSpPr>
        <p:spPr>
          <a:xfrm>
            <a:off x="796455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165_2#ac1c76d16.choices?vja=1&amp;pid=6ac74daf2&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rarely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unexpected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ecosystems.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believed.</a:t>
            </a:r>
            <a:endParaRPr lang="en-US" altLang="zh-CN" sz="2000" dirty="0"/>
          </a:p>
        </p:txBody>
      </p:sp>
      <p:sp>
        <p:nvSpPr>
          <p:cNvPr id="5" name="QC_7_AS.167_1#ac1c76d16?vja=1&amp;pid=6ac74daf2&amp;color=0,0,0&amp;vtp=1"/>
          <p:cNvSpPr/>
          <p:nvPr/>
        </p:nvSpPr>
        <p:spPr>
          <a:xfrm>
            <a:off x="722376" y="2839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also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provide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valuable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evidence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introduced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entirely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harmful.Madagascar’s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example,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themselves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necessary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survival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truly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native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species.”可知，外来物种可能并非完全有害，比如马达加斯加的野猪就对本地物种的生存至关重要。由此可推知，外来物种可能有意想不到的重要作用。故选B项。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6_BD.168_1#124d1c413?vja=1&amp;pid=55e850268&amp;color=0,0,0&amp;vtp=1&amp;bt=1"/>
          <p:cNvSpPr/>
          <p:nvPr/>
        </p:nvSpPr>
        <p:spPr>
          <a:xfrm>
            <a:off x="722376" y="900000"/>
            <a:ext cx="10753344" cy="4914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[黑龙江哈尔滨九中2025高二月考]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（标本）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project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involves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labelling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eye-catching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plants.Labelling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specimens.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Construct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press.2.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corrugated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（瓦楞纸板）,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followed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standby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half.</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bottom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beforehand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attractive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possible.3.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length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centimetres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sticking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together.</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6_AN.169_1#124d1c413.blank?vja=1&amp;pid=55e850268&amp;color=0,0,0&amp;vpa=77&amp;vtp=1"/>
          <p:cNvSpPr/>
          <p:nvPr/>
        </p:nvSpPr>
        <p:spPr>
          <a:xfrm>
            <a:off x="3085846"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M_6_AN.170_1#124d1c413.blank?vja=1&amp;pid=55e850268&amp;color=0,0,0&amp;vpa=78&amp;vtp=1"/>
          <p:cNvSpPr/>
          <p:nvPr/>
        </p:nvSpPr>
        <p:spPr>
          <a:xfrm>
            <a:off x="5317617" y="2766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5" name="QM_6_AN.171_1#124d1c413.blank?vja=1&amp;pid=55e850268&amp;color=0,0,0&amp;vpa=79&amp;vtp=1"/>
          <p:cNvSpPr/>
          <p:nvPr/>
        </p:nvSpPr>
        <p:spPr>
          <a:xfrm>
            <a:off x="9816084" y="4671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6_BD.172_1#124d1c413?vja=1&amp;pid=55e850268&amp;color=0,0,0&amp;mp=1&amp;vtp=1&amp;bt=1"/>
          <p:cNvSpPr/>
          <p:nvPr/>
        </p:nvSpPr>
        <p:spPr>
          <a:xfrm>
            <a:off x="722376" y="896112"/>
            <a:ext cx="10753344" cy="2247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satisfied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sandwich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layer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absorbent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corrugated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cardboard,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hardboard.Pile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flat.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specimens.5.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Depending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type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weeks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completely.</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AN.173_1#124d1c413.blank?vja=1&amp;pid=55e850268&amp;color=0,0,0&amp;mp=1&amp;vpa=80&amp;vtp=1"/>
          <p:cNvSpPr/>
          <p:nvPr/>
        </p:nvSpPr>
        <p:spPr>
          <a:xfrm>
            <a:off x="1493901" y="858012"/>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M_6_AN.175_1#124d1c413.blank?vja=1&amp;pid=55e850268&amp;color=0,0,0&amp;mp=1&amp;vpa=81&amp;vtp=1"/>
          <p:cNvSpPr/>
          <p:nvPr/>
        </p:nvSpPr>
        <p:spPr>
          <a:xfrm>
            <a:off x="6583109" y="2001012"/>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5" name="QM_6_BD.174_1#124d1c413?vja=1&amp;pid=55e850268&amp;color=0,0,0&amp;vtp=1"/>
          <p:cNvSpPr/>
          <p:nvPr/>
        </p:nvSpPr>
        <p:spPr>
          <a:xfrm>
            <a:off x="722376" y="3188398"/>
            <a:ext cx="10753344" cy="2628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A.Collecting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specimens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simple.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B.Describe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notice.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materials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need.</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considerably.</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hardboard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surface.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heavy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create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pressure.</a:t>
            </a:r>
            <a:endParaRPr lang="en-US" altLang="zh-CN" sz="2000" dirty="0"/>
          </a:p>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G.Meanwhile,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clearly.</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6" name="QM_6_EX.176_1#124d1c413?vja=1&amp;pid=55e850268&amp;color=0,0,0&amp;vtp=1"/>
          <p:cNvSpPr/>
          <p:nvPr/>
        </p:nvSpPr>
        <p:spPr>
          <a:xfrm>
            <a:off x="722376" y="5825807"/>
            <a:ext cx="10753344" cy="351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本文是一篇说明文。文章主要介绍了如何压制植物标本。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7_BD.177_1#03e5f0486?vja=1&amp;pid=124d1c4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78_1#03e5f0486.blank?vja=1&amp;pid=124d1c413&amp;color=0,0,0&amp;vpa=82&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7_AS.179_1#03e5f0486?vja=1&amp;pid=124d1c413&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空前提到制作植物标本包括收集、压制、标记三个步骤，空后内容点明收集标本的具体做法，A项（收集植物标本非常简单）既承接了前文的步骤介绍，又引出了后文具体的收集方法，承上启下，符合语境，其中的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simple与前文中的simple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project相呼应。故选A项。</a:t>
            </a:r>
            <a:endParaRPr lang="en-US" altLang="zh-CN" sz="2200" dirty="0"/>
          </a:p>
        </p:txBody>
      </p:sp>
      <p:sp>
        <p:nvSpPr>
          <p:cNvPr id="5" name="QB_7_BD.180_1#8659d0128?vja=1&amp;pid=124d1c413&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81_1#8659d0128.blank?vja=1&amp;pid=124d1c413&amp;color=0,0,0&amp;vpa=83&amp;vtp=1"/>
          <p:cNvSpPr/>
          <p:nvPr/>
        </p:nvSpPr>
        <p:spPr>
          <a:xfrm>
            <a:off x="1036701" y="2453259"/>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7" name="QB_7_AS.182_1#8659d0128?vja=1&amp;pid=124d1c413&amp;color=0,0,0&amp;vtp=1"/>
          <p:cNvSpPr/>
          <p:nvPr/>
        </p:nvSpPr>
        <p:spPr>
          <a:xfrm>
            <a:off x="722376" y="29160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主题是自制植物压制器，空后提到“然后用一张瓦楞纸板覆盖，再铺两张吸水纸”，Then一词提示设空处应介绍第一步操作。E项（将一块硬质纤维板平放在水平表面上）是制作压制器底部的起始步骤，与后文形成连贯的操作流程，符合语境，其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hardboard为后文中的it所指代的内容。故选E项。</a:t>
            </a:r>
            <a:endParaRPr lang="en-US" altLang="zh-CN" sz="2200" dirty="0"/>
          </a:p>
        </p:txBody>
      </p:sp>
      <p:sp>
        <p:nvSpPr>
          <p:cNvPr id="8" name="QB_7_BD.183_1#7f00fd4ac?vja=1&amp;pid=124d1c413&amp;color=0,0,0&amp;vtp=1"/>
          <p:cNvSpPr/>
          <p:nvPr/>
        </p:nvSpPr>
        <p:spPr>
          <a:xfrm>
            <a:off x="722376" y="44852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9" name="QB_7_AN.184_1#7f00fd4ac.blank?vja=1&amp;pid=124d1c413&amp;color=0,0,0&amp;vpa=84&amp;vtp=1"/>
          <p:cNvSpPr/>
          <p:nvPr/>
        </p:nvSpPr>
        <p:spPr>
          <a:xfrm>
            <a:off x="1024001" y="4447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10" name="QB_7_AS.185_1#7f00fd4ac?vja=1&amp;pid=124d1c413&amp;color=0,0,0&amp;vtp=1"/>
          <p:cNvSpPr/>
          <p:nvPr/>
        </p:nvSpPr>
        <p:spPr>
          <a:xfrm>
            <a:off x="722376" y="4909947"/>
            <a:ext cx="10753344" cy="1151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主题是在压制器底部摆放标本，空前提到要将清理好的植物摆放得尽可能美观，空后补充具体细节。G项（同时，确保其每个主要特征都能清晰可见）承接前文美观摆放的要求，并与下文标本摆放的细节形成递进，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7_BD.186_1#4b1afceb5?vja=1&amp;pid=124d1c41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7_AN.187_1#4b1afceb5.blank?vja=1&amp;pid=124d1c413&amp;color=0,0,0&amp;vpa=85&amp;vtp=1"/>
          <p:cNvSpPr/>
          <p:nvPr/>
        </p:nvSpPr>
        <p:spPr>
          <a:xfrm>
            <a:off x="1049401" y="858013"/>
            <a:ext cx="198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a:t>
            </a:r>
            <a:endParaRPr lang="en-US" altLang="zh-CN" sz="2000" dirty="0"/>
          </a:p>
        </p:txBody>
      </p:sp>
      <p:sp>
        <p:nvSpPr>
          <p:cNvPr id="4" name="QB_7_AS.188_1#4b1afceb5?vja=1&amp;pid=124d1c413&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段首，为本段的主题句，应承接上文，点明摆放好标本后的下一步操作。空后提到“用另一层吸水纸、瓦楞纸板和硬质纤维板夹住植物标本，再用砖块、厚书等压在上面”，这是合上压制器并施压的步骤。F项（合上压制器，并在顶部放置重物以产生压力）准确概括后文的操作，符合语境，其中的pressure与后文中的press相呼应。故选F项。</a:t>
            </a:r>
            <a:endParaRPr lang="en-US" altLang="zh-CN" sz="2200" dirty="0"/>
          </a:p>
        </p:txBody>
      </p:sp>
      <p:sp>
        <p:nvSpPr>
          <p:cNvPr id="5" name="QB_7_BD.189_1#ff17d2053?vja=1&amp;pid=124d1c413&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190_1#ff17d2053.blank?vja=1&amp;pid=124d1c413&amp;color=0,0,0&amp;vpa=86&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B_7_AS.191_1#ff17d2053?vja=1&amp;pid=124d1c413&amp;color=0,0,0&amp;vtp=1"/>
          <p:cNvSpPr/>
          <p:nvPr/>
        </p:nvSpPr>
        <p:spPr>
          <a:xfrm>
            <a:off x="722376" y="33097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本段主题是继续干燥和压制标本，空后内容提到植物干燥时间的差异。D项（这个过程的持续时间差异很大）直接引出后文关于时间的具体说明，符合语境，其中的varies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considerably与后文中的anywhere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couple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weeks呼应。故选D项。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6b5d22ed3.fixed?vja=1&amp;pid=1e5669bb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6b5d22ed3.fixed?vja=1&amp;pid=1e5669bb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6b5d22ed3.fixed?vja=1&amp;pid=1e5669bb4&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6b5d22ed3.fixed?vja=1&amp;pid=1e5669bb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Ⅰ</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Vocabulary</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&amp;</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6_BD#1c0223abd?vja=1&amp;pid=bf84ffc49&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1.It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known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helicopter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crashed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hilly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area</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foggy</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conditions,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cause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crash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still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under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（investigate）.</a:t>
            </a:r>
            <a:endParaRPr lang="en-US" altLang="zh-CN" sz="2000" dirty="0"/>
          </a:p>
        </p:txBody>
      </p:sp>
      <p:sp>
        <p:nvSpPr>
          <p:cNvPr id="4" name="QB_6_AN.193_1#1c0223abd.blank?vja=1&amp;pid=bf84ffc49&amp;color=0,0,0&amp;vpa=87&amp;vtp=1"/>
          <p:cNvSpPr/>
          <p:nvPr/>
        </p:nvSpPr>
        <p:spPr>
          <a:xfrm>
            <a:off x="3386201" y="1607312"/>
            <a:ext cx="1365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investigation</a:t>
            </a:r>
            <a:endParaRPr lang="en-US" altLang="zh-CN" sz="2000" dirty="0"/>
          </a:p>
        </p:txBody>
      </p:sp>
      <p:sp>
        <p:nvSpPr>
          <p:cNvPr id="5" name="QB_6_AS.194_1#42aa966bc?vja=1&amp;pid=bf84ffc49&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句意为：据了解，这架直升机在雾天环境下坠入丘陵地带，坠机原因仍在调查中。under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investigation意为“在调查中”，为固定短语。故填investigation。</a:t>
            </a:r>
            <a:endParaRPr lang="en-US" altLang="zh-CN" sz="2200" dirty="0"/>
          </a:p>
        </p:txBody>
      </p:sp>
      <p:sp>
        <p:nvSpPr>
          <p:cNvPr id="6" name="QB_6_BD.195_1#bf7f7ef0a?vja=1&amp;pid=bf84ffc49&amp;color=0,0,0&amp;vtp=1"/>
          <p:cNvSpPr/>
          <p:nvPr/>
        </p:nvSpPr>
        <p:spPr>
          <a:xfrm>
            <a:off x="722376" y="28873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course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debate.</a:t>
            </a:r>
            <a:endParaRPr lang="en-US" altLang="zh-CN" sz="2000" dirty="0"/>
          </a:p>
        </p:txBody>
      </p:sp>
      <p:sp>
        <p:nvSpPr>
          <p:cNvPr id="7" name="QB_6_AN.196_1#bf7f7ef0a.blank?vja=1&amp;pid=bf84ffc49&amp;color=0,0,0&amp;vpa=88&amp;vtp=1"/>
          <p:cNvSpPr/>
          <p:nvPr/>
        </p:nvSpPr>
        <p:spPr>
          <a:xfrm>
            <a:off x="4506659" y="2849245"/>
            <a:ext cx="15065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various/varied</a:t>
            </a:r>
            <a:endParaRPr lang="en-US" altLang="zh-CN" sz="2000" dirty="0"/>
          </a:p>
        </p:txBody>
      </p:sp>
      <p:sp>
        <p:nvSpPr>
          <p:cNvPr id="8" name="QB_6_AS.197_1#bf7f7ef0a?vja=1&amp;pid=bf84ffc49&amp;color=0,0,0&amp;vtp=1"/>
          <p:cNvSpPr/>
          <p:nvPr/>
        </p:nvSpPr>
        <p:spPr>
          <a:xfrm>
            <a:off x="722376" y="37001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句意为：他知道如何总结辩论过程中出现的各种观点。设空处修饰名词points，作定语，应用形容词。此处表示“不同的；各种各样的”。故填various/varied。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6_BD#700df3156?vja=1&amp;pid=0fe691891&amp;color=0,0,0&amp;vtp=1&amp;bt=1"/>
          <p:cNvSpPr/>
          <p:nvPr/>
        </p:nvSpPr>
        <p:spPr>
          <a:xfrm>
            <a:off x="722376" y="896112"/>
            <a:ext cx="10753344" cy="110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1.Much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their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disappointment,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new</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equipment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brought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last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year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turned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（abandon）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set.</a:t>
            </a:r>
            <a:endParaRPr lang="en-US" altLang="zh-CN" sz="2000" dirty="0"/>
          </a:p>
        </p:txBody>
      </p:sp>
      <p:sp>
        <p:nvSpPr>
          <p:cNvPr id="4" name="QB_6_AN.2_1#700df3156.blank?vja=1&amp;pid=0fe691891&amp;color=0,0,0&amp;vpa=1&amp;vtp=1"/>
          <p:cNvSpPr/>
          <p:nvPr/>
        </p:nvSpPr>
        <p:spPr>
          <a:xfrm>
            <a:off x="757301" y="1620012"/>
            <a:ext cx="1157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abandoned</a:t>
            </a:r>
            <a:endParaRPr lang="en-US" altLang="zh-CN" sz="2000" dirty="0"/>
          </a:p>
        </p:txBody>
      </p:sp>
      <p:sp>
        <p:nvSpPr>
          <p:cNvPr id="5" name="QB_6_AS.3_1#999b19d37?vja=1&amp;pid=0fe691891&amp;color=0,0,0&amp;vtp=1"/>
          <p:cNvSpPr/>
          <p:nvPr/>
        </p:nvSpPr>
        <p:spPr>
          <a:xfrm>
            <a:off x="722376" y="2077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句意为：让他们非常失望的是，去年引进的新设备结果是一套废弃的设备。此处修饰名词set，作定语，应用形容词，意为“被遗弃的；废弃的”，故填abandoned。</a:t>
            </a:r>
            <a:endParaRPr lang="en-US" altLang="zh-CN" sz="2200" dirty="0"/>
          </a:p>
        </p:txBody>
      </p:sp>
      <p:sp>
        <p:nvSpPr>
          <p:cNvPr id="6" name="QB_6_BD.4_1#abf44071d?vja=1&amp;pid=0fe691891&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factory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employment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sixty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extra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workers.</a:t>
            </a:r>
            <a:endParaRPr lang="en-US" altLang="zh-CN" sz="2000" dirty="0"/>
          </a:p>
        </p:txBody>
      </p:sp>
      <p:sp>
        <p:nvSpPr>
          <p:cNvPr id="7" name="QB_6_AN.5_1#abf44071d.blank?vja=1&amp;pid=0fe691891&amp;color=0,0,0&amp;vpa=2&amp;vtp=1"/>
          <p:cNvSpPr/>
          <p:nvPr/>
        </p:nvSpPr>
        <p:spPr>
          <a:xfrm>
            <a:off x="1508189" y="2834259"/>
            <a:ext cx="1085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expansion</a:t>
            </a:r>
            <a:endParaRPr lang="en-US" altLang="zh-CN" sz="2000" dirty="0"/>
          </a:p>
        </p:txBody>
      </p:sp>
      <p:sp>
        <p:nvSpPr>
          <p:cNvPr id="8" name="QB_6_AS.6_1#abf44071d?vja=1&amp;pid=0fe691891&amp;color=0,0,0&amp;vtp=1"/>
          <p:cNvSpPr/>
          <p:nvPr/>
        </p:nvSpPr>
        <p:spPr>
          <a:xfrm>
            <a:off x="722376" y="3309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句意为：工厂的扩建将意味着要额外雇用60名工人。The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factory作主语，设空处前有定冠词，后有介词of，此处表示“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的扩大”，应用expand的名词形式expansion。</a:t>
            </a:r>
            <a:endParaRPr lang="en-US" altLang="zh-CN" sz="2200" dirty="0"/>
          </a:p>
        </p:txBody>
      </p:sp>
      <p:sp>
        <p:nvSpPr>
          <p:cNvPr id="9" name="QB_6_BD.7_1#8f590f912?vja=1&amp;pid=0fe691891&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endParaRPr lang="en-US" altLang="zh-CN" sz="2000" dirty="0"/>
          </a:p>
        </p:txBody>
      </p:sp>
      <p:sp>
        <p:nvSpPr>
          <p:cNvPr id="10" name="QB_6_AN.8_1#8f590f912.blank?vja=1&amp;pid=0fe691891&amp;color=0,0,0&amp;vpa=3&amp;vtp=1"/>
          <p:cNvSpPr/>
          <p:nvPr/>
        </p:nvSpPr>
        <p:spPr>
          <a:xfrm>
            <a:off x="2847404" y="4078859"/>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ruins</a:t>
            </a:r>
            <a:endParaRPr lang="en-US" altLang="zh-CN" sz="2000" dirty="0"/>
          </a:p>
        </p:txBody>
      </p:sp>
      <p:sp>
        <p:nvSpPr>
          <p:cNvPr id="11" name="QB_6_AS.9_1#8f590f912?vja=1&amp;pid=0fe691891&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句意为：她的生活一团糟，她现在只想回到自己的家乡。（be）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ruins为固定搭配，意为“（生活、国家经济等）崩溃，垮掉；（建筑物）倒塌”。故填ruins。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8_1#1c5d26c9f?vja=1&amp;pid=bf84ffc49&amp;color=0,0,0&amp;vtp=1">
            <a:extLst>
              <a:ext uri="{FF2B5EF4-FFF2-40B4-BE49-F238E27FC236}">
                <a16:creationId xmlns:a16="http://schemas.microsoft.com/office/drawing/2014/main" id="{F06A40B3-AA8F-818A-5F5B-D6C159EBEAAB}"/>
              </a:ext>
            </a:extLst>
          </p:cNvPr>
          <p:cNvSpPr/>
          <p:nvPr/>
        </p:nvSpPr>
        <p:spPr>
          <a:xfrm>
            <a:off x="722376" y="900000"/>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new</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（substance）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endParaRPr lang="en-US" altLang="zh-CN" sz="2000" dirty="0"/>
          </a:p>
        </p:txBody>
      </p:sp>
      <p:sp>
        <p:nvSpPr>
          <p:cNvPr id="3" name="QB_6_AS.200_1#1c5d26c9f?vja=1&amp;pid=bf84ffc49&amp;color=0,0,0&amp;vtp=1">
            <a:extLst>
              <a:ext uri="{FF2B5EF4-FFF2-40B4-BE49-F238E27FC236}">
                <a16:creationId xmlns:a16="http://schemas.microsoft.com/office/drawing/2014/main" id="{CE793929-4C4F-F80E-4677-389F104FF967}"/>
              </a:ext>
            </a:extLst>
          </p:cNvPr>
          <p:cNvSpPr/>
          <p:nvPr/>
        </p:nvSpPr>
        <p:spPr>
          <a:xfrm>
            <a:off x="722376" y="17095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句意为：在高科技的帮助下，过去几年间，越来越多的新物质被发现。设空处作主语，空前有形容词new修饰，应用名词，substance意为“物质；物品”时为可数名词，根据more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more和have可知，此处应用名词复数形式。</a:t>
            </a:r>
            <a:endParaRPr lang="en-US" altLang="zh-CN" sz="2200" dirty="0"/>
          </a:p>
        </p:txBody>
      </p:sp>
      <p:sp>
        <p:nvSpPr>
          <p:cNvPr id="4" name="QB_6_AN.199_1#1c5d26c9f.blank?vja=1&amp;pid=bf84ffc49&amp;color=0,0,0&amp;vpa=89&amp;vtp=1">
            <a:extLst>
              <a:ext uri="{FF2B5EF4-FFF2-40B4-BE49-F238E27FC236}">
                <a16:creationId xmlns:a16="http://schemas.microsoft.com/office/drawing/2014/main" id="{92056567-3E0F-B9A0-C1F5-AF2678DB5F9E}"/>
              </a:ext>
            </a:extLst>
          </p:cNvPr>
          <p:cNvSpPr/>
          <p:nvPr/>
        </p:nvSpPr>
        <p:spPr>
          <a:xfrm>
            <a:off x="7354443" y="861900"/>
            <a:ext cx="1141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substances</a:t>
            </a:r>
            <a:endParaRPr lang="en-US" altLang="zh-CN" sz="2000" dirty="0"/>
          </a:p>
        </p:txBody>
      </p:sp>
    </p:spTree>
    <p:extLst>
      <p:ext uri="{BB962C8B-B14F-4D97-AF65-F5344CB8AC3E}">
        <p14:creationId xmlns:p14="http://schemas.microsoft.com/office/powerpoint/2010/main" val="32375279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201_1#c9da34c9e?vja=1&amp;pid=bf84ffc4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lifestyle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endParaRPr lang="en-US" altLang="zh-CN" sz="2000" dirty="0"/>
          </a:p>
        </p:txBody>
      </p:sp>
      <p:sp>
        <p:nvSpPr>
          <p:cNvPr id="3" name="QB_6_AN.202_1#c9da34c9e.blank?vja=1&amp;pid=bf84ffc49&amp;color=0,0,0&amp;vpa=90&amp;vtp=1"/>
          <p:cNvSpPr/>
          <p:nvPr/>
        </p:nvSpPr>
        <p:spPr>
          <a:xfrm>
            <a:off x="2255901" y="858013"/>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4" name="QB_6_AS.203_1#c9da34c9e?vja=1&amp;pid=bf84ffc49&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句意为：除了有规律的饮食，作出生活方式上的一些改变也会有所帮助。in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addition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之外（还）”。</a:t>
            </a:r>
            <a:endParaRPr lang="en-US" altLang="zh-CN" sz="2200" dirty="0"/>
          </a:p>
        </p:txBody>
      </p:sp>
      <p:sp>
        <p:nvSpPr>
          <p:cNvPr id="5" name="QB_6_BD.204_1#bb7e34c6d?vja=1&amp;pid=bf84ffc49&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websites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check</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latest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endParaRPr lang="en-US" altLang="zh-CN" sz="2000" dirty="0"/>
          </a:p>
        </p:txBody>
      </p:sp>
      <p:sp>
        <p:nvSpPr>
          <p:cNvPr id="6" name="QB_6_AN.205_1#bb7e34c6d.blank?vja=1&amp;pid=bf84ffc49&amp;color=0,0,0&amp;vpa=91&amp;vtp=1"/>
          <p:cNvSpPr/>
          <p:nvPr/>
        </p:nvSpPr>
        <p:spPr>
          <a:xfrm>
            <a:off x="6654864" y="2072259"/>
            <a:ext cx="381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out</a:t>
            </a:r>
            <a:endParaRPr lang="en-US" altLang="zh-CN" sz="2000" dirty="0"/>
          </a:p>
        </p:txBody>
      </p:sp>
      <p:sp>
        <p:nvSpPr>
          <p:cNvPr id="7" name="QB_6_AS.206_1#bb7e34c6d?vja=1&amp;pid=bf84ffc49&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句意为：有很多好的网站，你可以查看以获取最新的信息。check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out为固定搭配，意为“查看；查证；结账离开”。</a:t>
            </a:r>
            <a:endParaRPr lang="en-US" altLang="zh-CN" sz="2200" dirty="0"/>
          </a:p>
        </p:txBody>
      </p:sp>
      <p:sp>
        <p:nvSpPr>
          <p:cNvPr id="8" name="QB_6_BD.207_1#498262dce?vja=1&amp;pid=bf84ffc49&amp;color=0,0,0&amp;vtp=1"/>
          <p:cNvSpPr/>
          <p:nvPr/>
        </p:nvSpPr>
        <p:spPr>
          <a:xfrm>
            <a:off x="722376" y="33445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endangered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protected.</a:t>
            </a:r>
            <a:endParaRPr lang="en-US" altLang="zh-CN" sz="2000" dirty="0"/>
          </a:p>
        </p:txBody>
      </p:sp>
      <p:sp>
        <p:nvSpPr>
          <p:cNvPr id="9" name="QB_6_AN.208_1#498262dce.blank?vja=1&amp;pid=bf84ffc49&amp;color=0,0,0&amp;vpa=92&amp;vtp=1"/>
          <p:cNvSpPr/>
          <p:nvPr/>
        </p:nvSpPr>
        <p:spPr>
          <a:xfrm>
            <a:off x="3931984" y="3306445"/>
            <a:ext cx="831850"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save</a:t>
            </a:r>
            <a:endParaRPr lang="en-US" altLang="zh-CN" sz="2000" dirty="0"/>
          </a:p>
        </p:txBody>
      </p:sp>
      <p:sp>
        <p:nvSpPr>
          <p:cNvPr id="10" name="QB_6_AS.209_1#498262dce?vja=1&amp;pid=bf84ffc49&amp;color=0,0,0&amp;vtp=1"/>
          <p:cNvSpPr/>
          <p:nvPr/>
        </p:nvSpPr>
        <p:spPr>
          <a:xfrm>
            <a:off x="722376" y="41479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句意为：我们需要采取行动来拯救濒危物种，包括建立一些可以保护所有野生动物的区域。take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sth为固定搭配，意为“采取行动做某事”。故填to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save。</a:t>
            </a:r>
            <a:endParaRPr lang="en-US" altLang="zh-CN" sz="2200" dirty="0"/>
          </a:p>
        </p:txBody>
      </p:sp>
      <p:sp>
        <p:nvSpPr>
          <p:cNvPr id="11" name="QB_6_BD.210_1#152e30a99?vja=1&amp;pid=bf84ffc49&amp;color=0,0,0&amp;vtp=1"/>
          <p:cNvSpPr/>
          <p:nvPr/>
        </p:nvSpPr>
        <p:spPr>
          <a:xfrm>
            <a:off x="722376" y="4955159"/>
            <a:ext cx="10831767"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1888,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sail</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England,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lawyer.</a:t>
            </a:r>
            <a:endParaRPr lang="en-US" altLang="zh-CN" sz="2000" dirty="0"/>
          </a:p>
        </p:txBody>
      </p:sp>
      <p:sp>
        <p:nvSpPr>
          <p:cNvPr id="12" name="QB_6_AN.211_1#152e30a99.blank?vja=1&amp;pid=bf84ffc49&amp;color=0,0,0&amp;vpa=93&amp;vtp=1"/>
          <p:cNvSpPr/>
          <p:nvPr/>
        </p:nvSpPr>
        <p:spPr>
          <a:xfrm>
            <a:off x="3262376" y="4917059"/>
            <a:ext cx="352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
        <p:nvSpPr>
          <p:cNvPr id="13" name="QB_6_AS.212_1#152e30a99?vja=1&amp;pid=bf84ffc49&amp;color=0,0,0&amp;vtp=1"/>
          <p:cNvSpPr/>
          <p:nvPr/>
        </p:nvSpPr>
        <p:spPr>
          <a:xfrm>
            <a:off x="722376" y="5379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句意为：1888年，他乘船前往英格兰，在那里学习了三年法律，并成为一名律师。set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为固定搭配，意为“起航前往</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213_1#9662275db?vja=1&amp;pid=bf84ffc49&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autumn.</a:t>
            </a:r>
            <a:endParaRPr lang="en-US" altLang="zh-CN" sz="2000" dirty="0"/>
          </a:p>
        </p:txBody>
      </p:sp>
      <p:sp>
        <p:nvSpPr>
          <p:cNvPr id="3" name="QB_6_AN.214_1#9662275db.blank?vja=1&amp;pid=bf84ffc49&amp;color=0,0,0&amp;vpa=94&amp;vtp=1"/>
          <p:cNvSpPr/>
          <p:nvPr/>
        </p:nvSpPr>
        <p:spPr>
          <a:xfrm>
            <a:off x="3324289" y="858013"/>
            <a:ext cx="957263"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climb</a:t>
            </a:r>
            <a:endParaRPr lang="en-US" altLang="zh-CN" sz="2000" dirty="0"/>
          </a:p>
        </p:txBody>
      </p:sp>
      <p:sp>
        <p:nvSpPr>
          <p:cNvPr id="4" name="QB_6_AS.215_1#9662275db?vja=1&amp;pid=bf84ffc49&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句意为：学生们开始爬山，这座小山在秋天非常美。set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sth意为“开始做某事”，故填to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climb。</a:t>
            </a:r>
            <a:endParaRPr lang="en-US" altLang="zh-CN" sz="2200" dirty="0"/>
          </a:p>
        </p:txBody>
      </p:sp>
      <p:sp>
        <p:nvSpPr>
          <p:cNvPr id="5" name="QB_6_BD.216_1#7ec99a17e?vja=1&amp;pid=bf84ffc49&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threw</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holiday.</a:t>
            </a:r>
            <a:endParaRPr lang="en-US" altLang="zh-CN" sz="2000" dirty="0"/>
          </a:p>
        </p:txBody>
      </p:sp>
      <p:sp>
        <p:nvSpPr>
          <p:cNvPr id="6" name="QB_6_AN.217_1#7ec99a17e.blank?vja=1&amp;pid=bf84ffc49&amp;color=0,0,0&amp;vpa=95&amp;vtp=1"/>
          <p:cNvSpPr/>
          <p:nvPr/>
        </p:nvSpPr>
        <p:spPr>
          <a:xfrm>
            <a:off x="2114614" y="2072259"/>
            <a:ext cx="8159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himself</a:t>
            </a:r>
            <a:endParaRPr lang="en-US" altLang="zh-CN" sz="2000" dirty="0"/>
          </a:p>
        </p:txBody>
      </p:sp>
      <p:sp>
        <p:nvSpPr>
          <p:cNvPr id="7" name="QB_6_AS.218_1#7ec99a17e?vja=1&amp;pid=bf84ffc49&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句意为：他度假一回来就投身工作。throw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into为固定短语,意为“投身于，积极从事”。此处应用反身代词，故填himself。</a:t>
            </a:r>
            <a:endParaRPr lang="en-US" altLang="zh-CN" sz="2200" dirty="0"/>
          </a:p>
        </p:txBody>
      </p:sp>
      <p:sp>
        <p:nvSpPr>
          <p:cNvPr id="8" name="QB_6_BD.219_1#3a44922b8?vja=1&amp;pid=bf84ffc49&amp;color=0,0,0&amp;vtp=1"/>
          <p:cNvSpPr/>
          <p:nvPr/>
        </p:nvSpPr>
        <p:spPr>
          <a:xfrm>
            <a:off x="722376" y="3344545"/>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brain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（shrink）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symptoms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endParaRPr lang="en-US" altLang="zh-CN" sz="2000" dirty="0"/>
          </a:p>
        </p:txBody>
      </p:sp>
      <p:sp>
        <p:nvSpPr>
          <p:cNvPr id="9" name="QB_6_AN.220_1#3a44922b8.blank?vja=1&amp;pid=bf84ffc49&amp;color=0,0,0&amp;vpa=96&amp;vtp=1"/>
          <p:cNvSpPr/>
          <p:nvPr/>
        </p:nvSpPr>
        <p:spPr>
          <a:xfrm>
            <a:off x="5285740" y="3306445"/>
            <a:ext cx="747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shrunk</a:t>
            </a:r>
            <a:endParaRPr lang="en-US" altLang="zh-CN" sz="2000" dirty="0"/>
          </a:p>
        </p:txBody>
      </p:sp>
      <p:sp>
        <p:nvSpPr>
          <p:cNvPr id="10" name="QB_6_AS.221_1#3a44922b8?vja=1&amp;pid=bf84ffc49&amp;color=0,0,0&amp;vtp=1"/>
          <p:cNvSpPr/>
          <p:nvPr/>
        </p:nvSpPr>
        <p:spPr>
          <a:xfrm>
            <a:off x="722376" y="41573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句意为：处于压力下的人的大脑在症状开始出现前的几年里就萎缩了。have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done为固定用法，此处的shrunk是过去分词作宾补，表被动。故填shrunk。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P_6_BD#97698edc4?vja=1&amp;pid=a337ee2ab&amp;color=0,0,0&amp;vtp=1&amp;bt=1"/>
          <p:cNvSpPr/>
          <p:nvPr/>
        </p:nvSpPr>
        <p:spPr>
          <a:xfrm>
            <a:off x="722376" y="896112"/>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根据提示补全句子。</a:t>
            </a:r>
            <a:endParaRPr lang="en-US" altLang="zh-CN" sz="2000" dirty="0"/>
          </a:p>
        </p:txBody>
      </p:sp>
      <p:sp>
        <p:nvSpPr>
          <p:cNvPr id="3" name="QB_6_BD.222_1#c63f30283?vja=1&amp;pid=a337ee2ab&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1.一个特别小组被派往那里调查那起交通事故的原因，调查表明高速行驶是罪魁祸首。（look;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blame）</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traffic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accident,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investigation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speed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4" name="QB_6_AN.223_1#c63f30283.blank?vja=1&amp;pid=a337ee2ab&amp;color=0,0,0&amp;vpa=97&amp;vtp=1"/>
          <p:cNvSpPr/>
          <p:nvPr/>
        </p:nvSpPr>
        <p:spPr>
          <a:xfrm>
            <a:off x="4970907" y="2001647"/>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look</a:t>
            </a:r>
            <a:endParaRPr lang="en-US" altLang="zh-CN" sz="2000" dirty="0"/>
          </a:p>
        </p:txBody>
      </p:sp>
      <p:sp>
        <p:nvSpPr>
          <p:cNvPr id="5" name="QB_6_AN.224_1#c63f30283.blank?vja=1&amp;pid=a337ee2ab&amp;color=0,0,0&amp;vpa=98&amp;vtp=1"/>
          <p:cNvSpPr/>
          <p:nvPr/>
        </p:nvSpPr>
        <p:spPr>
          <a:xfrm>
            <a:off x="5819140" y="2001647"/>
            <a:ext cx="450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into</a:t>
            </a:r>
            <a:endParaRPr lang="en-US" altLang="zh-CN" sz="2000" dirty="0"/>
          </a:p>
        </p:txBody>
      </p:sp>
      <p:sp>
        <p:nvSpPr>
          <p:cNvPr id="6" name="QB_6_AN.225_1#c63f30283.blank?vja=1&amp;pid=a337ee2ab&amp;color=0,0,0&amp;vpa=99&amp;vtp=1"/>
          <p:cNvSpPr/>
          <p:nvPr/>
        </p:nvSpPr>
        <p:spPr>
          <a:xfrm>
            <a:off x="5146739" y="2382647"/>
            <a:ext cx="4524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was</a:t>
            </a:r>
            <a:endParaRPr lang="en-US" altLang="zh-CN" sz="2000" dirty="0"/>
          </a:p>
        </p:txBody>
      </p:sp>
      <p:sp>
        <p:nvSpPr>
          <p:cNvPr id="7" name="QB_6_AN.226_1#c63f30283.blank?vja=1&amp;pid=a337ee2ab&amp;color=0,0,0&amp;vpa=100&amp;vtp=1"/>
          <p:cNvSpPr/>
          <p:nvPr/>
        </p:nvSpPr>
        <p:spPr>
          <a:xfrm>
            <a:off x="5883339" y="23826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8" name="QB_6_AN.227_1#c63f30283.blank?vja=1&amp;pid=a337ee2ab&amp;color=0,0,0&amp;vpa=101&amp;vtp=1"/>
          <p:cNvSpPr/>
          <p:nvPr/>
        </p:nvSpPr>
        <p:spPr>
          <a:xfrm>
            <a:off x="6429439" y="2382647"/>
            <a:ext cx="676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blame</a:t>
            </a:r>
            <a:endParaRPr lang="en-US" altLang="zh-CN" sz="2000" dirty="0"/>
          </a:p>
        </p:txBody>
      </p:sp>
      <p:sp>
        <p:nvSpPr>
          <p:cNvPr id="9" name="QB_6_BD.228_1#39b79e167?vja=1&amp;pid=a337ee2ab&amp;color=0,0,0&amp;vtp=1"/>
          <p:cNvSpPr/>
          <p:nvPr/>
        </p:nvSpPr>
        <p:spPr>
          <a:xfrm>
            <a:off x="722376" y="2801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2.幸福就像一只蝴蝶，当我们追逐它的时候，总是追不到，但是，如果你静静地坐下来，它可能就会落到你身上。（beyond）</a:t>
            </a:r>
            <a:endParaRPr lang="en-US" altLang="zh-CN" sz="2000" dirty="0"/>
          </a:p>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Happiness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butterfly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always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quietly,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endParaRPr lang="en-US" altLang="zh-CN" sz="2000" dirty="0"/>
          </a:p>
        </p:txBody>
      </p:sp>
      <p:sp>
        <p:nvSpPr>
          <p:cNvPr id="10" name="QB_6_AN.229_1#39b79e167.blank?vja=1&amp;pid=a337ee2ab&amp;color=0,0,0&amp;vpa=102&amp;vtp=1"/>
          <p:cNvSpPr/>
          <p:nvPr/>
        </p:nvSpPr>
        <p:spPr>
          <a:xfrm>
            <a:off x="8497062" y="3512947"/>
            <a:ext cx="804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beyond</a:t>
            </a:r>
            <a:endParaRPr lang="en-US" altLang="zh-CN" sz="2000" dirty="0"/>
          </a:p>
        </p:txBody>
      </p:sp>
      <p:sp>
        <p:nvSpPr>
          <p:cNvPr id="11" name="QB_6_AN.230_1#39b79e167.blank?vja=1&amp;pid=a337ee2ab&amp;color=0,0,0&amp;vpa=103&amp;vtp=1"/>
          <p:cNvSpPr/>
          <p:nvPr/>
        </p:nvSpPr>
        <p:spPr>
          <a:xfrm>
            <a:off x="9592247" y="3525647"/>
            <a:ext cx="395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our</a:t>
            </a:r>
            <a:endParaRPr lang="en-US" altLang="zh-CN" sz="2000" dirty="0"/>
          </a:p>
        </p:txBody>
      </p:sp>
      <p:sp>
        <p:nvSpPr>
          <p:cNvPr id="12" name="QB_6_AN.231_1#39b79e167.blank?vja=1&amp;pid=a337ee2ab&amp;color=0,0,0&amp;vpa=104&amp;vtp=1"/>
          <p:cNvSpPr/>
          <p:nvPr/>
        </p:nvSpPr>
        <p:spPr>
          <a:xfrm>
            <a:off x="10255568" y="3525647"/>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reach</a:t>
            </a:r>
            <a:endParaRPr lang="en-US" altLang="zh-CN" sz="2000" dirty="0"/>
          </a:p>
        </p:txBody>
      </p:sp>
      <p:sp>
        <p:nvSpPr>
          <p:cNvPr id="13" name="QB_6_AS.232_1#39b79e167?vja=1&amp;pid=a337ee2ab&amp;color=0,0,0&amp;vtp=1"/>
          <p:cNvSpPr/>
          <p:nvPr/>
        </p:nvSpPr>
        <p:spPr>
          <a:xfrm>
            <a:off x="722376" y="4322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beyond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reach意为“够不到”。</a:t>
            </a:r>
            <a:endParaRPr lang="en-US" altLang="zh-CN" sz="2200" dirty="0"/>
          </a:p>
        </p:txBody>
      </p:sp>
      <p:sp>
        <p:nvSpPr>
          <p:cNvPr id="14" name="QB_6_BD.233_1#bfca7f9e7?vja=1&amp;pid=a337ee2ab&amp;color=0,0,0&amp;vtp=1"/>
          <p:cNvSpPr/>
          <p:nvPr/>
        </p:nvSpPr>
        <p:spPr>
          <a:xfrm>
            <a:off x="722376" y="4715065"/>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3.三思而后行，作出正确的决定是很重要的。（think）</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endParaRPr lang="en-US" altLang="zh-CN" sz="2000" dirty="0"/>
          </a:p>
        </p:txBody>
      </p:sp>
      <p:sp>
        <p:nvSpPr>
          <p:cNvPr id="15" name="QB_6_AN.234_1#bfca7f9e7.blank?vja=1&amp;pid=a337ee2ab&amp;color=0,0,0&amp;vpa=105&amp;vtp=1"/>
          <p:cNvSpPr/>
          <p:nvPr/>
        </p:nvSpPr>
        <p:spPr>
          <a:xfrm>
            <a:off x="744601" y="5057965"/>
            <a:ext cx="6635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Think</a:t>
            </a:r>
            <a:endParaRPr lang="en-US" altLang="zh-CN" sz="2000" dirty="0"/>
          </a:p>
        </p:txBody>
      </p:sp>
      <p:sp>
        <p:nvSpPr>
          <p:cNvPr id="16" name="QB_6_AN.235_1#bfca7f9e7.blank?vja=1&amp;pid=a337ee2ab&amp;color=0,0,0&amp;vpa=106&amp;vtp=1"/>
          <p:cNvSpPr/>
          <p:nvPr/>
        </p:nvSpPr>
        <p:spPr>
          <a:xfrm>
            <a:off x="1671701" y="5057965"/>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twice</a:t>
            </a:r>
            <a:endParaRPr lang="en-US" altLang="zh-CN" sz="2000" dirty="0"/>
          </a:p>
        </p:txBody>
      </p:sp>
      <p:sp>
        <p:nvSpPr>
          <p:cNvPr id="17" name="QB_6_AS.236_1#bfca7f9e7?vja=1&amp;pid=a337ee2ab&amp;color=0,0,0&amp;vtp=1"/>
          <p:cNvSpPr/>
          <p:nvPr/>
        </p:nvSpPr>
        <p:spPr>
          <a:xfrm>
            <a:off x="722376" y="5478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twice意为“三思，反复思考”。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5" grpId="0" build="p" animBg="1"/>
      <p:bldP spid="16" grpId="0" build="p" animBg="1"/>
      <p:bldP spid="17"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237_1#1ea9cde3f?vja=1&amp;pid=a337ee2ab&amp;color=0,0,0&amp;vtp=1&amp;bt=1"/>
          <p:cNvSpPr/>
          <p:nvPr/>
        </p:nvSpPr>
        <p:spPr>
          <a:xfrm>
            <a:off x="722376" y="900000"/>
            <a:ext cx="10753344" cy="728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4.这款新手机的一个显著特点是其电池的续航时间长。（notable）</a:t>
            </a:r>
            <a:endParaRPr lang="en-US" altLang="zh-CN" sz="2000" dirty="0"/>
          </a:p>
          <a:p>
            <a:pPr algn="l">
              <a:lnSpc>
                <a:spcPct val="125000"/>
              </a:lnSpc>
            </a:pP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battery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endParaRPr lang="en-US" altLang="zh-CN" sz="2000" dirty="0"/>
          </a:p>
        </p:txBody>
      </p:sp>
      <p:sp>
        <p:nvSpPr>
          <p:cNvPr id="3" name="QB_6_AN.238_1#1ea9cde3f.blank?vja=1&amp;pid=a337ee2ab&amp;color=0,0,0&amp;vpa=107&amp;vtp=1"/>
          <p:cNvSpPr/>
          <p:nvPr/>
        </p:nvSpPr>
        <p:spPr>
          <a:xfrm>
            <a:off x="782701" y="1242900"/>
            <a:ext cx="735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One/A</a:t>
            </a:r>
            <a:endParaRPr lang="en-US" altLang="zh-CN" sz="2000" dirty="0"/>
          </a:p>
        </p:txBody>
      </p:sp>
      <p:sp>
        <p:nvSpPr>
          <p:cNvPr id="4" name="QB_6_AN.239_1#1ea9cde3f.blank?vja=1&amp;pid=a337ee2ab&amp;color=0,0,0&amp;vpa=108&amp;vtp=1"/>
          <p:cNvSpPr/>
          <p:nvPr/>
        </p:nvSpPr>
        <p:spPr>
          <a:xfrm>
            <a:off x="1824101" y="1242900"/>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notable</a:t>
            </a:r>
            <a:endParaRPr lang="en-US" altLang="zh-CN" sz="2000" dirty="0"/>
          </a:p>
        </p:txBody>
      </p:sp>
      <p:sp>
        <p:nvSpPr>
          <p:cNvPr id="5" name="QB_6_AN.240_1#1ea9cde3f.blank?vja=1&amp;pid=a337ee2ab&amp;color=0,0,0&amp;vpa=109&amp;vtp=1"/>
          <p:cNvSpPr/>
          <p:nvPr/>
        </p:nvSpPr>
        <p:spPr>
          <a:xfrm>
            <a:off x="2929001" y="1242900"/>
            <a:ext cx="760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feature</a:t>
            </a:r>
            <a:endParaRPr lang="en-US" altLang="zh-CN" sz="2000" dirty="0"/>
          </a:p>
        </p:txBody>
      </p:sp>
      <p:sp>
        <p:nvSpPr>
          <p:cNvPr id="6" name="QB_6_BD.241_1#312f55d89?vja=1&amp;pid=a337ee2ab&amp;color=0,0,0&amp;vtp=1"/>
          <p:cNvSpPr/>
          <p:nvPr/>
        </p:nvSpPr>
        <p:spPr>
          <a:xfrm>
            <a:off x="722376" y="1671270"/>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5.在那里工作期间，出于对知识的强烈热爱，他继续学习，于1905年获得物理学博士学位。（状语从句的省略；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endParaRPr lang="en-US" altLang="zh-CN" sz="2000" dirty="0"/>
          </a:p>
          <a:p>
            <a:pPr algn="just">
              <a:lnSpc>
                <a:spcPct val="125000"/>
              </a:lnSpc>
            </a:pP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physics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1905.</a:t>
            </a:r>
            <a:endParaRPr lang="en-US" altLang="zh-CN" sz="2000" dirty="0"/>
          </a:p>
        </p:txBody>
      </p:sp>
      <p:sp>
        <p:nvSpPr>
          <p:cNvPr id="7" name="QB_6_AN.242_1#312f55d89.blank?vja=1&amp;pid=a337ee2ab&amp;color=0,0,0&amp;vpa=110&amp;vtp=1"/>
          <p:cNvSpPr/>
          <p:nvPr/>
        </p:nvSpPr>
        <p:spPr>
          <a:xfrm>
            <a:off x="782701" y="2395170"/>
            <a:ext cx="13525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While/When</a:t>
            </a:r>
            <a:endParaRPr lang="en-US" altLang="zh-CN" sz="2000" dirty="0"/>
          </a:p>
        </p:txBody>
      </p:sp>
      <p:sp>
        <p:nvSpPr>
          <p:cNvPr id="8" name="QB_6_AN.243_1#312f55d89.blank?vja=1&amp;pid=a337ee2ab&amp;color=0,0,0&amp;vpa=111&amp;vtp=1"/>
          <p:cNvSpPr/>
          <p:nvPr/>
        </p:nvSpPr>
        <p:spPr>
          <a:xfrm>
            <a:off x="2424049" y="2382470"/>
            <a:ext cx="903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working</a:t>
            </a:r>
            <a:endParaRPr lang="en-US" altLang="zh-CN" sz="2000" dirty="0"/>
          </a:p>
        </p:txBody>
      </p:sp>
      <p:sp>
        <p:nvSpPr>
          <p:cNvPr id="9" name="QB_6_AN.244_1#312f55d89.blank?vja=1&amp;pid=a337ee2ab&amp;color=0,0,0&amp;vpa=112&amp;vtp=1"/>
          <p:cNvSpPr/>
          <p:nvPr/>
        </p:nvSpPr>
        <p:spPr>
          <a:xfrm>
            <a:off x="3620897" y="2395170"/>
            <a:ext cx="563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there</a:t>
            </a:r>
            <a:endParaRPr lang="en-US" altLang="zh-CN" sz="2000" dirty="0"/>
          </a:p>
        </p:txBody>
      </p:sp>
      <p:sp>
        <p:nvSpPr>
          <p:cNvPr id="10" name="QB_6_AN.245_1#312f55d89.blank?vja=1&amp;pid=a337ee2ab&amp;color=0,0,0&amp;vpa=113&amp;vtp=1"/>
          <p:cNvSpPr/>
          <p:nvPr/>
        </p:nvSpPr>
        <p:spPr>
          <a:xfrm>
            <a:off x="9115806" y="2395170"/>
            <a:ext cx="296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he</a:t>
            </a:r>
            <a:endParaRPr lang="en-US" altLang="zh-CN" sz="2000" dirty="0"/>
          </a:p>
        </p:txBody>
      </p:sp>
      <p:sp>
        <p:nvSpPr>
          <p:cNvPr id="11" name="QB_6_AN.246_1#312f55d89.blank?vja=1&amp;pid=a337ee2ab&amp;color=0,0,0&amp;vpa=114&amp;vtp=1"/>
          <p:cNvSpPr/>
          <p:nvPr/>
        </p:nvSpPr>
        <p:spPr>
          <a:xfrm>
            <a:off x="9766554" y="2395170"/>
            <a:ext cx="1057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continued</a:t>
            </a:r>
            <a:endParaRPr lang="en-US" altLang="zh-CN" sz="2000" dirty="0"/>
          </a:p>
        </p:txBody>
      </p:sp>
      <p:sp>
        <p:nvSpPr>
          <p:cNvPr id="12" name="QB_6_AN.247_1#312f55d89.blank?vja=1&amp;pid=a337ee2ab&amp;color=0,0,0&amp;vpa=115&amp;vtp=1"/>
          <p:cNvSpPr/>
          <p:nvPr/>
        </p:nvSpPr>
        <p:spPr>
          <a:xfrm>
            <a:off x="11141139" y="2395170"/>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13" name="QB_6_AN.248_1#312f55d89.blank?vja=1&amp;pid=a337ee2ab&amp;color=0,0,0&amp;vpa=116&amp;vtp=1"/>
          <p:cNvSpPr/>
          <p:nvPr/>
        </p:nvSpPr>
        <p:spPr>
          <a:xfrm>
            <a:off x="782701" y="2763470"/>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study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P_6_BD#f242fce64?vja=1&amp;pid=ffa644eeb&amp;color=0,0,0&amp;vtp=1&amp;bt=1"/>
          <p:cNvSpPr/>
          <p:nvPr/>
        </p:nvSpPr>
        <p:spPr>
          <a:xfrm>
            <a:off x="722376" y="896112"/>
            <a:ext cx="10753344" cy="1113155"/>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a:t>
            </a:r>
          </a:p>
          <a:p>
            <a:pPr marL="0" marR="0" lvl="0" indent="0" algn="just"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1.What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couldn’t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understand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was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fewer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and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fewer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students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showed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interest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in</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her</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lessons.</a:t>
            </a:r>
            <a:endParaRPr lang="en-US" altLang="zh-CN" sz="2000" dirty="0"/>
          </a:p>
        </p:txBody>
      </p:sp>
      <p:sp>
        <p:nvSpPr>
          <p:cNvPr id="4" name="QB_6_AN.250_1#f242fce64.blank?vja=1&amp;pid=ffa644eeb&amp;color=0,0,0&amp;vpa=117&amp;vtp=1"/>
          <p:cNvSpPr/>
          <p:nvPr/>
        </p:nvSpPr>
        <p:spPr>
          <a:xfrm>
            <a:off x="5079619" y="1226312"/>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why</a:t>
            </a:r>
            <a:endParaRPr lang="en-US" altLang="zh-CN" sz="2000" dirty="0"/>
          </a:p>
        </p:txBody>
      </p:sp>
      <p:sp>
        <p:nvSpPr>
          <p:cNvPr id="5" name="QB_6_AS.251_1#72734b03e?vja=1&amp;pid=ffa644eeb&amp;color=0,0,0&amp;vtp=1"/>
          <p:cNvSpPr/>
          <p:nvPr/>
        </p:nvSpPr>
        <p:spPr>
          <a:xfrm>
            <a:off x="722376" y="20872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句意为：她无法理解的是为什么越来越少的学生对她的课程感兴趣。设空处引导表语从句，根据语境可知，此处表示“为什么”，在从句中作状语，应用why引导该从句。</a:t>
            </a:r>
            <a:endParaRPr lang="en-US" altLang="zh-CN" sz="2200" dirty="0"/>
          </a:p>
        </p:txBody>
      </p:sp>
      <p:sp>
        <p:nvSpPr>
          <p:cNvPr id="6" name="QB_6_BD.252_1#f96675318?vja=1&amp;pid=ffa644eeb&amp;color=0,0,0&amp;vtp=1"/>
          <p:cNvSpPr/>
          <p:nvPr/>
        </p:nvSpPr>
        <p:spPr>
          <a:xfrm>
            <a:off x="722376" y="28977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seen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endParaRPr lang="en-US" altLang="zh-CN" sz="2000" dirty="0"/>
          </a:p>
        </p:txBody>
      </p:sp>
      <p:sp>
        <p:nvSpPr>
          <p:cNvPr id="7" name="QB_6_AN.253_1#f96675318.blank?vja=1&amp;pid=ffa644eeb&amp;color=0,0,0&amp;vpa=118&amp;vtp=1"/>
          <p:cNvSpPr/>
          <p:nvPr/>
        </p:nvSpPr>
        <p:spPr>
          <a:xfrm>
            <a:off x="3438589" y="2859659"/>
            <a:ext cx="874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whether</a:t>
            </a:r>
            <a:endParaRPr lang="en-US" altLang="zh-CN" sz="2000" dirty="0"/>
          </a:p>
        </p:txBody>
      </p:sp>
      <p:sp>
        <p:nvSpPr>
          <p:cNvPr id="8" name="QB_6_AS.254_1#f96675318?vja=1&amp;pid=ffa644eeb&amp;color=0,0,0&amp;vtp=1"/>
          <p:cNvSpPr/>
          <p:nvPr/>
        </p:nvSpPr>
        <p:spPr>
          <a:xfrm>
            <a:off x="722376" y="33224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句意为：这种药对人体是否有效还有待观察。It在此句中是形式主语，设空处引导主语从句；根据句意和or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not可知，主语从句应用whether引导。故填whether。</a:t>
            </a:r>
            <a:endParaRPr lang="en-US" altLang="zh-CN" sz="2200" dirty="0"/>
          </a:p>
        </p:txBody>
      </p:sp>
      <p:sp>
        <p:nvSpPr>
          <p:cNvPr id="9" name="QB_6_BD.255_1#613210ed5?vja=1&amp;pid=ffa644eeb&amp;color=0,0,0&amp;vtp=1"/>
          <p:cNvSpPr/>
          <p:nvPr/>
        </p:nvSpPr>
        <p:spPr>
          <a:xfrm>
            <a:off x="722376" y="41169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Professor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Joseph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true.</a:t>
            </a:r>
            <a:endParaRPr lang="en-US" altLang="zh-CN" sz="2000" dirty="0"/>
          </a:p>
        </p:txBody>
      </p:sp>
      <p:sp>
        <p:nvSpPr>
          <p:cNvPr id="10" name="QB_6_AN.256_1#613210ed5.blank?vja=1&amp;pid=ffa644eeb&amp;color=0,0,0&amp;vpa=119&amp;vtp=1"/>
          <p:cNvSpPr/>
          <p:nvPr/>
        </p:nvSpPr>
        <p:spPr>
          <a:xfrm>
            <a:off x="6419914" y="4078859"/>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1" name="QB_6_AS.257_1#613210ed5?vja=1&amp;pid=ffa644eeb&amp;color=0,0,0&amp;vtp=1"/>
          <p:cNvSpPr/>
          <p:nvPr/>
        </p:nvSpPr>
        <p:spPr>
          <a:xfrm>
            <a:off x="722376" y="4541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句意为：为了使约瑟夫教授所说的成真，学生们完成了这项实验。设空处引导宾语从句，在从句中作had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said的宾语，意为“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的事情”，应用what引导该从句。故填what。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6_AS.257_2#613210ed5?vja=1&amp;pid=ffa644eeb&amp;color=0,0,0&amp;mp=1&amp;vtp=1&amp;bt=1"/>
          <p:cNvSpPr/>
          <p:nvPr/>
        </p:nvSpPr>
        <p:spPr>
          <a:xfrm>
            <a:off x="722376" y="900000"/>
            <a:ext cx="10753344" cy="3014853"/>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what引导名词性从句时的含义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（1）表示“什么；什么事”。如：Nobody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knows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happen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next.没有人知道接下来将会发生什么事。（2）表示“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的样子”。如：He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longer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was.他不再是以前的那个样子。（3）表示“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的数量或数目”。如：Our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double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ago.我们现在的收入是十年前的两倍。（4）表示“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的时间”。如：After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seemed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bitter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smile.似乎过了好长时间他才苦笑着出来。（5）表示“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的地方”。如：In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1492,</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Columbus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reached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called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America.1492年哥伦布到达了现在被称为美洲的地方。（6）表示“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的东西”。如：Show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bought.给我看看你买的东西。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6_BD.258_1#86dfa4805?vja=1&amp;pid=ffa644ee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obtained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evidence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endParaRPr lang="en-US" altLang="zh-CN" sz="2000" dirty="0"/>
          </a:p>
        </p:txBody>
      </p:sp>
      <p:sp>
        <p:nvSpPr>
          <p:cNvPr id="3" name="QB_6_AN.259_1#86dfa4805.blank?vja=1&amp;pid=ffa644eeb&amp;color=0,0,0&amp;vpa=120&amp;vtp=1"/>
          <p:cNvSpPr/>
          <p:nvPr/>
        </p:nvSpPr>
        <p:spPr>
          <a:xfrm>
            <a:off x="5365814" y="858013"/>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4" name="QB_6_AS.260_1#86dfa4805?vja=1&amp;pid=ffa644eeb&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句意为：科学家们已经获得了更多的证据，证明塑料正在进入人的身体。设空处引导同位语从句，该从句解释说明evidence的内容，从句句意完整，且不缺任何成分，应用that引导该从句。故填that。</a:t>
            </a:r>
            <a:endParaRPr lang="en-US" altLang="zh-CN" sz="2200" dirty="0"/>
          </a:p>
        </p:txBody>
      </p:sp>
      <p:sp>
        <p:nvSpPr>
          <p:cNvPr id="5" name="QB_6_BD.261_1#5b8460f17?vja=1&amp;pid=ffa644eeb&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than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a:t>
            </a:r>
            <a:endParaRPr lang="en-US" altLang="zh-CN" sz="2000" dirty="0"/>
          </a:p>
        </p:txBody>
      </p:sp>
      <p:sp>
        <p:nvSpPr>
          <p:cNvPr id="6" name="QB_6_AN.262_1#5b8460f17.blank?vja=1&amp;pid=ffa644eeb&amp;color=0,0,0&amp;vpa=121&amp;vtp=1"/>
          <p:cNvSpPr/>
          <p:nvPr/>
        </p:nvSpPr>
        <p:spPr>
          <a:xfrm>
            <a:off x="7926451" y="2465959"/>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where</a:t>
            </a:r>
            <a:endParaRPr lang="en-US" altLang="zh-CN" sz="2000" dirty="0"/>
          </a:p>
        </p:txBody>
      </p:sp>
      <p:sp>
        <p:nvSpPr>
          <p:cNvPr id="7" name="QB_6_AS.263_1#5b8460f17?vja=1&amp;pid=ffa644eeb&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句意为：学生在大学期间所做的事情似乎比他们所去的地方重要得多。设空处引导宾语从句，在从句中作状语，表示地点，应用where引导该从句。故填where。</a:t>
            </a:r>
            <a:endParaRPr lang="en-US" altLang="zh-CN" sz="2200" dirty="0"/>
          </a:p>
        </p:txBody>
      </p:sp>
      <p:sp>
        <p:nvSpPr>
          <p:cNvPr id="8" name="QB_6_BD.264_1#24fd4fa03?vja=1&amp;pid=ffa644eeb&amp;color=0,0,0&amp;vtp=1"/>
          <p:cNvSpPr/>
          <p:nvPr/>
        </p:nvSpPr>
        <p:spPr>
          <a:xfrm>
            <a:off x="722376" y="37382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about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destination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tonight.</a:t>
            </a:r>
            <a:endParaRPr lang="en-US" altLang="zh-CN" sz="2000" dirty="0"/>
          </a:p>
        </p:txBody>
      </p:sp>
      <p:sp>
        <p:nvSpPr>
          <p:cNvPr id="9" name="QB_6_AN.265_1#24fd4fa03.blank?vja=1&amp;pid=ffa644eeb&amp;color=0,0,0&amp;vpa=122&amp;vtp=1"/>
          <p:cNvSpPr/>
          <p:nvPr/>
        </p:nvSpPr>
        <p:spPr>
          <a:xfrm>
            <a:off x="3442399" y="3700145"/>
            <a:ext cx="608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when</a:t>
            </a:r>
            <a:endParaRPr lang="en-US" altLang="zh-CN" sz="2000" dirty="0"/>
          </a:p>
        </p:txBody>
      </p:sp>
      <p:sp>
        <p:nvSpPr>
          <p:cNvPr id="10" name="QB_6_AS.266_1#24fd4fa03?vja=1&amp;pid=ffa644eeb&amp;color=0,0,0&amp;vtp=1"/>
          <p:cNvSpPr/>
          <p:nvPr/>
        </p:nvSpPr>
        <p:spPr>
          <a:xfrm>
            <a:off x="722376" y="4541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句意为：我不确定我们何时会到达旅行目的地，但我确定我们今晚会出发前往。设空处引导宾语从句，表示“什么时候；何时”，应用when引导该从句。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6_BD.267_1#fc30e60d8?vja=1&amp;pid=ffa644eeb&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breathtaking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out-of-this-world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scenes.</a:t>
            </a:r>
            <a:endParaRPr lang="en-US" altLang="zh-CN" sz="2000" dirty="0"/>
          </a:p>
        </p:txBody>
      </p:sp>
      <p:sp>
        <p:nvSpPr>
          <p:cNvPr id="3" name="QB_6_AN.268_1#fc30e60d8.blank?vja=1&amp;pid=ffa644eeb&amp;color=0,0,0&amp;vpa=123&amp;vtp=1"/>
          <p:cNvSpPr/>
          <p:nvPr/>
        </p:nvSpPr>
        <p:spPr>
          <a:xfrm>
            <a:off x="1036701" y="858013"/>
            <a:ext cx="6064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4" name="QB_6_AS.269_1#fc30e60d8?vja=1&amp;pid=ffa644eeb&amp;color=0,0,0&amp;vtp=1"/>
          <p:cNvSpPr/>
          <p:nvPr/>
        </p:nvSpPr>
        <p:spPr>
          <a:xfrm>
            <a:off x="722376" y="13158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句意为：使这次经历如此激动人心的是那些令人惊叹的景色。设空处引导主语从句，在从句中作主语，表示“</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的东西”，应用what引导该从句。故填What。</a:t>
            </a:r>
            <a:endParaRPr lang="en-US" altLang="zh-CN" sz="2200" dirty="0"/>
          </a:p>
        </p:txBody>
      </p:sp>
      <p:sp>
        <p:nvSpPr>
          <p:cNvPr id="5" name="QB_6_BD.270_1#491b47afb?vja=1&amp;pid=ffa644eeb&amp;color=0,0,0&amp;vtp=1"/>
          <p:cNvSpPr/>
          <p:nvPr/>
        </p:nvSpPr>
        <p:spPr>
          <a:xfrm>
            <a:off x="722376" y="21103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arrived.</a:t>
            </a:r>
            <a:endParaRPr lang="en-US" altLang="zh-CN" sz="2000" dirty="0"/>
          </a:p>
        </p:txBody>
      </p:sp>
      <p:sp>
        <p:nvSpPr>
          <p:cNvPr id="6" name="QB_6_AN.271_1#491b47afb.blank?vja=1&amp;pid=ffa644eeb&amp;color=0,0,0&amp;vpa=124&amp;vtp=1"/>
          <p:cNvSpPr/>
          <p:nvPr/>
        </p:nvSpPr>
        <p:spPr>
          <a:xfrm>
            <a:off x="6281801" y="2072259"/>
            <a:ext cx="495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how</a:t>
            </a:r>
            <a:endParaRPr lang="en-US" altLang="zh-CN" sz="2000" dirty="0"/>
          </a:p>
        </p:txBody>
      </p:sp>
      <p:sp>
        <p:nvSpPr>
          <p:cNvPr id="7" name="QB_6_AS.272_1#491b47afb?vja=1&amp;pid=ffa644eeb&amp;color=0,0,0&amp;vtp=1"/>
          <p:cNvSpPr/>
          <p:nvPr/>
        </p:nvSpPr>
        <p:spPr>
          <a:xfrm>
            <a:off x="722376" y="25350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句意为：坐船是来这里的唯一方法，我们就是这样到达的。设空处引导表语从句，在从句中作状语，表示方式，应用how引导该从句。故填how。</a:t>
            </a:r>
            <a:endParaRPr lang="en-US" altLang="zh-CN" sz="2200" dirty="0"/>
          </a:p>
        </p:txBody>
      </p:sp>
      <p:sp>
        <p:nvSpPr>
          <p:cNvPr id="8" name="QB_6_BD.273_1#60645f9e9?vja=1&amp;pid=ffa644eeb&amp;color=0,0,0&amp;vtp=1"/>
          <p:cNvSpPr/>
          <p:nvPr/>
        </p:nvSpPr>
        <p:spPr>
          <a:xfrm>
            <a:off x="722376" y="33422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clear</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historic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a:t>
            </a:r>
            <a:endParaRPr lang="en-US" altLang="zh-CN" sz="2000" dirty="0"/>
          </a:p>
        </p:txBody>
      </p:sp>
      <p:sp>
        <p:nvSpPr>
          <p:cNvPr id="9" name="QB_6_AN.274_1#60645f9e9.blank?vja=1&amp;pid=ffa644eeb&amp;color=0,0,0&amp;vpa=125&amp;vtp=1"/>
          <p:cNvSpPr/>
          <p:nvPr/>
        </p:nvSpPr>
        <p:spPr>
          <a:xfrm>
            <a:off x="4141851" y="3304159"/>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10" name="QB_6_AS.275_1#60645f9e9?vja=1&amp;pid=ffa644eeb&amp;color=0,0,0&amp;vtp=1"/>
          <p:cNvSpPr/>
          <p:nvPr/>
        </p:nvSpPr>
        <p:spPr>
          <a:xfrm>
            <a:off x="722376" y="3766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句意为：他们想清楚地表明，历史遗址是文化的重要组成部分。句中it为形式宾语，设空处引导宾语从句，从句句意完整，且不缺任何成分，应用that引导该从句。故填that。</a:t>
            </a:r>
            <a:endParaRPr lang="en-US" altLang="zh-CN" sz="2200" dirty="0"/>
          </a:p>
        </p:txBody>
      </p:sp>
      <p:sp>
        <p:nvSpPr>
          <p:cNvPr id="11" name="QB_6_BD.276_1#aa8dc6f50?vja=1&amp;pid=ffa644eeb&amp;color=0,0,0&amp;vtp=1"/>
          <p:cNvSpPr/>
          <p:nvPr/>
        </p:nvSpPr>
        <p:spPr>
          <a:xfrm>
            <a:off x="722376" y="45741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idea</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night.</a:t>
            </a:r>
            <a:endParaRPr lang="en-US" altLang="zh-CN" sz="2000" dirty="0"/>
          </a:p>
        </p:txBody>
      </p:sp>
      <p:sp>
        <p:nvSpPr>
          <p:cNvPr id="12" name="QB_6_AN.277_1#aa8dc6f50.blank?vja=1&amp;pid=ffa644eeb&amp;color=0,0,0&amp;vpa=126&amp;vtp=1"/>
          <p:cNvSpPr/>
          <p:nvPr/>
        </p:nvSpPr>
        <p:spPr>
          <a:xfrm>
            <a:off x="3565589" y="4536059"/>
            <a:ext cx="550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what</a:t>
            </a:r>
            <a:endParaRPr lang="en-US" altLang="zh-CN" sz="2000" dirty="0"/>
          </a:p>
        </p:txBody>
      </p:sp>
      <p:sp>
        <p:nvSpPr>
          <p:cNvPr id="13" name="QB_6_AS.278_1#aa8dc6f50?vja=1&amp;pid=ffa644eeb&amp;color=0,0,0&amp;vtp=1"/>
          <p:cNvSpPr/>
          <p:nvPr/>
        </p:nvSpPr>
        <p:spPr>
          <a:xfrm>
            <a:off x="722376" y="4998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句意为：没有人知道昨晚这里发生了什么。设空处引导同位语从句，该从句解释说明idea的具体内容，从句缺少主语，意为“什么”，应用what引导该从句。故填what。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6_BD.279_1#0544e4d1d?vja=1&amp;pid=079b0c239&amp;color=0,0,0&amp;vtp=1&amp;bt=1"/>
          <p:cNvSpPr/>
          <p:nvPr/>
        </p:nvSpPr>
        <p:spPr>
          <a:xfrm>
            <a:off x="722376" y="896112"/>
            <a:ext cx="10753344" cy="453701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a:t>
            </a:r>
            <a:r>
              <a:rPr lang="en-US" altLang="zh-CN" sz="2000" b="0" i="0">
                <a:solidFill>
                  <a:srgbClr val="000000"/>
                </a:solidFill>
                <a:latin typeface="Times New Roman" pitchFamily="34" charset="0"/>
                <a:ea typeface="微软雅黑" pitchFamily="34" charset="-122"/>
                <a:cs typeface="Times New Roman"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across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estimated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three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shipwrecks,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indicate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corners.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little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unexplored,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almost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unknown.Considering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limited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surprising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constantly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various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fields.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archaeological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including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cities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underwater.However,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challenges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pressure,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darkness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depths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difficult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past.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biological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capacity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extreme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（circumstance）.</a:t>
            </a:r>
            <a:r>
              <a:rPr lang="en-US" altLang="zh-CN" sz="100" b="0" i="0" kern="0" spc="-99900" dirty="0">
                <a:solidFill>
                  <a:srgbClr val="FFFFFF"/>
                </a:solidFill>
                <a:latin typeface="Times New Roman" pitchFamily="34" charset="0"/>
                <a:ea typeface="微软雅黑" pitchFamily="34" charset="-122"/>
                <a:cs typeface="Times New Roman" pitchFamily="34" charset="-120"/>
              </a:rPr>
              <a:t>#1.3</a:t>
            </a:r>
            <a:endParaRPr lang="en-US" altLang="zh-CN" sz="2000" dirty="0"/>
          </a:p>
        </p:txBody>
      </p:sp>
      <p:sp>
        <p:nvSpPr>
          <p:cNvPr id="3" name="QM_6_AN.280_1#0544e4d1d.blank?vja=1&amp;pid=079b0c239&amp;color=0,0,0&amp;vpa=127&amp;vtp=1"/>
          <p:cNvSpPr/>
          <p:nvPr/>
        </p:nvSpPr>
        <p:spPr>
          <a:xfrm>
            <a:off x="998601" y="1620012"/>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6_AN.281_1#0544e4d1d.blank?vja=1&amp;pid=079b0c239&amp;color=0,0,0&amp;vpa=128&amp;vtp=1"/>
          <p:cNvSpPr/>
          <p:nvPr/>
        </p:nvSpPr>
        <p:spPr>
          <a:xfrm>
            <a:off x="9179243" y="2001012"/>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remains</a:t>
            </a:r>
            <a:endParaRPr lang="en-US" altLang="zh-CN" sz="2000" dirty="0"/>
          </a:p>
        </p:txBody>
      </p:sp>
      <p:sp>
        <p:nvSpPr>
          <p:cNvPr id="5" name="QM_6_AN.282_1#0544e4d1d.blank?vja=1&amp;pid=079b0c239&amp;color=0,0,0&amp;vpa=129&amp;vtp=1"/>
          <p:cNvSpPr/>
          <p:nvPr/>
        </p:nvSpPr>
        <p:spPr>
          <a:xfrm>
            <a:off x="5365814" y="2763012"/>
            <a:ext cx="984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scientific</a:t>
            </a:r>
            <a:endParaRPr lang="en-US" altLang="zh-CN" sz="2000" dirty="0"/>
          </a:p>
        </p:txBody>
      </p:sp>
      <p:sp>
        <p:nvSpPr>
          <p:cNvPr id="6" name="QM_6_AN.283_1#0544e4d1d.blank?vja=1&amp;pid=079b0c239&amp;color=0,0,0&amp;vpa=130&amp;vtp=1"/>
          <p:cNvSpPr/>
          <p:nvPr/>
        </p:nvSpPr>
        <p:spPr>
          <a:xfrm>
            <a:off x="985901" y="3525012"/>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buried</a:t>
            </a:r>
            <a:endParaRPr lang="en-US" altLang="zh-CN" sz="2000" dirty="0"/>
          </a:p>
        </p:txBody>
      </p:sp>
      <p:sp>
        <p:nvSpPr>
          <p:cNvPr id="7" name="QM_6_AN.284_1#0544e4d1d.blank?vja=1&amp;pid=079b0c239&amp;color=0,0,0&amp;vpa=131&amp;vtp=1"/>
          <p:cNvSpPr/>
          <p:nvPr/>
        </p:nvSpPr>
        <p:spPr>
          <a:xfrm>
            <a:off x="2887726" y="3906012"/>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8" name="QM_6_AN.285_1#0544e4d1d.blank?vja=1&amp;pid=079b0c239&amp;color=0,0,0&amp;vpa=132&amp;vtp=1"/>
          <p:cNvSpPr/>
          <p:nvPr/>
        </p:nvSpPr>
        <p:spPr>
          <a:xfrm>
            <a:off x="10518839" y="4287012"/>
            <a:ext cx="860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9" name="QM_6_AN.286_1#0544e4d1d.blank?vja=1&amp;pid=079b0c239&amp;color=0,0,0&amp;vpa=133&amp;vtp=1"/>
          <p:cNvSpPr/>
          <p:nvPr/>
        </p:nvSpPr>
        <p:spPr>
          <a:xfrm>
            <a:off x="9883839" y="4668012"/>
            <a:ext cx="1492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circumstances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6_BD.10_1#0ba532e94?vja=1&amp;pid=0fe691891&amp;color=0,0,0&amp;vtp=1&amp;bt=1"/>
          <p:cNvSpPr/>
          <p:nvPr/>
        </p:nvSpPr>
        <p:spPr>
          <a:xfrm>
            <a:off x="722376" y="896113"/>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4.Xi’an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Chinese</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renowned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Mediterranean.</a:t>
            </a:r>
            <a:endParaRPr lang="en-US" altLang="zh-CN" sz="2000" dirty="0"/>
          </a:p>
        </p:txBody>
      </p:sp>
      <p:sp>
        <p:nvSpPr>
          <p:cNvPr id="3" name="QB_6_AN.11_1#0ba532e94.blank?vja=1&amp;pid=0fe691891&amp;color=0,0,0&amp;vpa=4&amp;vtp=1"/>
          <p:cNvSpPr/>
          <p:nvPr/>
        </p:nvSpPr>
        <p:spPr>
          <a:xfrm>
            <a:off x="4479798" y="858013"/>
            <a:ext cx="11811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civilisation</a:t>
            </a:r>
            <a:endParaRPr lang="en-US" altLang="zh-CN" sz="2000" dirty="0"/>
          </a:p>
        </p:txBody>
      </p:sp>
      <p:sp>
        <p:nvSpPr>
          <p:cNvPr id="4" name="QB_6_AS.12_1#0ba532e94?vja=1&amp;pid=0fe691891&amp;color=0,0,0&amp;vtp=1"/>
          <p:cNvSpPr/>
          <p:nvPr/>
        </p:nvSpPr>
        <p:spPr>
          <a:xfrm>
            <a:off x="722376" y="1696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句意为：西安是中华文明的发祥地，从中国西部一直延伸到地中海的著名的丝绸之路从那里开始。设空处位于形容词Chinese之后，应用名词形式，此处表示“（社会）文明”，故填civilisation。</a:t>
            </a:r>
            <a:endParaRPr lang="en-US" altLang="zh-CN" sz="2200" dirty="0"/>
          </a:p>
        </p:txBody>
      </p:sp>
      <p:sp>
        <p:nvSpPr>
          <p:cNvPr id="5" name="QB_6_BD.13_1#a13828028?vja=1&amp;pid=0fe691891&amp;color=0,0,0&amp;vtp=1"/>
          <p:cNvSpPr/>
          <p:nvPr/>
        </p:nvSpPr>
        <p:spPr>
          <a:xfrm>
            <a:off x="722376" y="2887345"/>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5.Those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acquire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apply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succeed.</a:t>
            </a:r>
            <a:endParaRPr lang="en-US" altLang="zh-CN" sz="2000" dirty="0"/>
          </a:p>
        </p:txBody>
      </p:sp>
      <p:sp>
        <p:nvSpPr>
          <p:cNvPr id="6" name="QB_6_AN.14_1#a13828028.blank?vja=1&amp;pid=0fe691891&amp;color=0,0,0&amp;vpa=5&amp;vtp=1"/>
          <p:cNvSpPr/>
          <p:nvPr/>
        </p:nvSpPr>
        <p:spPr>
          <a:xfrm>
            <a:off x="8759571" y="2849245"/>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6_AS.15_1#a13828028?vja=1&amp;pid=0fe691891&amp;color=0,0,0&amp;vtp=1"/>
          <p:cNvSpPr/>
          <p:nvPr/>
        </p:nvSpPr>
        <p:spPr>
          <a:xfrm>
            <a:off x="722376" y="3690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句意为：那些不断获得能应用到工作中的新知识的人更有可能成功。apply</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意为“应用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到</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中”，故填to。</a:t>
            </a:r>
            <a:endParaRPr lang="en-US" altLang="zh-CN" sz="2200" dirty="0"/>
          </a:p>
        </p:txBody>
      </p:sp>
      <p:sp>
        <p:nvSpPr>
          <p:cNvPr id="8" name="QB_6_BD.16_1#62c8ee6c7?vja=1&amp;pid=0fe691891&amp;color=0,0,0&amp;vtp=1"/>
          <p:cNvSpPr/>
          <p:nvPr/>
        </p:nvSpPr>
        <p:spPr>
          <a:xfrm>
            <a:off x="722376" y="4503547"/>
            <a:ext cx="10753344" cy="732155"/>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6.The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himself</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medicine,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determined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endParaRPr lang="en-US" altLang="zh-CN" sz="2000" dirty="0"/>
          </a:p>
        </p:txBody>
      </p:sp>
      <p:sp>
        <p:nvSpPr>
          <p:cNvPr id="9" name="QB_6_AN.17_1#62c8ee6c7.blank?vja=1&amp;pid=0fe691891&amp;color=0,0,0&amp;vpa=6&amp;vtp=1"/>
          <p:cNvSpPr/>
          <p:nvPr/>
        </p:nvSpPr>
        <p:spPr>
          <a:xfrm>
            <a:off x="4837176" y="4465447"/>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in</a:t>
            </a:r>
            <a:endParaRPr lang="en-US" altLang="zh-CN" sz="2000" dirty="0"/>
          </a:p>
        </p:txBody>
      </p:sp>
      <p:sp>
        <p:nvSpPr>
          <p:cNvPr id="10" name="QB_6_AS.18_1#62c8ee6c7?vja=1&amp;pid=0fe691891&amp;color=0,0,0&amp;vtp=1"/>
          <p:cNvSpPr/>
          <p:nvPr/>
        </p:nvSpPr>
        <p:spPr>
          <a:xfrm>
            <a:off x="722376" y="5313045"/>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句意为：这位科学家埋头研发新药，决心有所作为。bury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sth意为“埋头于/专心致志于做某事”，为固定搭配。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M_6_BD.287_1#0544e4d1d?vja=1&amp;pid=079b0c239&amp;color=0,0,0&amp;mp=1&amp;vtp=1&amp;bt=1"/>
          <p:cNvSpPr/>
          <p:nvPr/>
        </p:nvSpPr>
        <p:spPr>
          <a:xfrm>
            <a:off x="722376" y="896112"/>
            <a:ext cx="10753344" cy="22479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resources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combustible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（可燃冰</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Besides,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conducted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underwater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vessels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deep-sea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formed.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Humankind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discovery.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ocean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familiar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international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（cooperate）.</a:t>
            </a:r>
            <a:r>
              <a:rPr lang="en-US" altLang="zh-CN" sz="100" b="0" i="0" kern="0" spc="-99900" dirty="0">
                <a:solidFill>
                  <a:srgbClr val="FFFFFF"/>
                </a:solidFill>
                <a:latin typeface="Times New Roman" pitchFamily="34" charset="0"/>
                <a:ea typeface="微软雅黑" pitchFamily="34" charset="-122"/>
                <a:cs typeface="Times New Roman" pitchFamily="34" charset="-120"/>
              </a:rPr>
              <a:t>#1.5</a:t>
            </a:r>
            <a:endParaRPr lang="en-US" altLang="zh-CN" sz="2000" dirty="0"/>
          </a:p>
        </p:txBody>
      </p:sp>
      <p:sp>
        <p:nvSpPr>
          <p:cNvPr id="3" name="QM_6_AN.288_1#0544e4d1d.blank?vja=1&amp;pid=079b0c239&amp;color=0,0,0&amp;mp=1&amp;vpa=134&amp;vtp=1"/>
          <p:cNvSpPr/>
          <p:nvPr/>
        </p:nvSpPr>
        <p:spPr>
          <a:xfrm>
            <a:off x="973201" y="1239012"/>
            <a:ext cx="1862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found</a:t>
            </a:r>
            <a:endParaRPr lang="en-US" altLang="zh-CN" sz="2000" dirty="0"/>
          </a:p>
        </p:txBody>
      </p:sp>
      <p:sp>
        <p:nvSpPr>
          <p:cNvPr id="4" name="QM_6_AN.289_1#0544e4d1d.blank?vja=1&amp;pid=079b0c239&amp;color=0,0,0&amp;mp=1&amp;vpa=135&amp;vtp=1"/>
          <p:cNvSpPr/>
          <p:nvPr/>
        </p:nvSpPr>
        <p:spPr>
          <a:xfrm>
            <a:off x="11141139" y="2382012"/>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5" name="QM_6_AN.290_1#0544e4d1d.blank?vja=1&amp;pid=079b0c239&amp;color=0,0,0&amp;mp=1&amp;vpa=136&amp;vtp=1"/>
          <p:cNvSpPr/>
          <p:nvPr/>
        </p:nvSpPr>
        <p:spPr>
          <a:xfrm>
            <a:off x="7834376" y="2750312"/>
            <a:ext cx="1254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cooperation</a:t>
            </a:r>
            <a:endParaRPr lang="en-US" altLang="zh-CN" sz="2000" dirty="0"/>
          </a:p>
        </p:txBody>
      </p:sp>
      <p:sp>
        <p:nvSpPr>
          <p:cNvPr id="6" name="QM_6_EX.291_1#0544e4d1d?vja=1&amp;pid=079b0c239&amp;color=0,0,0&amp;vtp=1"/>
          <p:cNvSpPr/>
          <p:nvPr/>
        </p:nvSpPr>
        <p:spPr>
          <a:xfrm>
            <a:off x="722376" y="31877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本文是一篇说明文。文章主要介绍了海底的考古发现以及海底的自然资源情况。据估计，全球各地的海底沉船有300万艘，这都是人类为了探索海洋所付出的努力和代价，对人类来说，探索海洋意义重大。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B_7_BD.292_1#e115ddf65?vja=1&amp;pid=0544e4d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293_1#e115ddf65.blank?vja=1&amp;pid=0544e4d1d&amp;color=0,0,0&amp;vpa=137&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7_AS.294_1#e115ddf65?vja=1&amp;pid=0544e4d1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句意为：据估计，全球各地的海底沉船有300万艘，所有这些沉船都显示了几个世纪以来人类为探索地球最遥远的角落所作出的努力。此处为“代词+介词+关系代词”结构引导的非限制性定语从句，先行词为an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estimated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three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million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shipwrecks，指物，关系词在从句中作介词的宾语，关系代词只能用which。故填which。</a:t>
            </a:r>
            <a:endParaRPr lang="en-US" altLang="zh-CN" sz="2200" dirty="0"/>
          </a:p>
        </p:txBody>
      </p:sp>
      <p:sp>
        <p:nvSpPr>
          <p:cNvPr id="5" name="QB_7_BD.295_1#6dc466961?vja=1&amp;pid=0544e4d1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6" name="QB_7_AN.296_1#6dc466961.blank?vja=1&amp;pid=0544e4d1d&amp;color=0,0,0&amp;vpa=138&amp;vtp=1"/>
          <p:cNvSpPr/>
          <p:nvPr/>
        </p:nvSpPr>
        <p:spPr>
          <a:xfrm>
            <a:off x="1036701" y="2846959"/>
            <a:ext cx="858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remains</a:t>
            </a:r>
            <a:endParaRPr lang="en-US" altLang="zh-CN" sz="2000" dirty="0"/>
          </a:p>
        </p:txBody>
      </p:sp>
      <p:sp>
        <p:nvSpPr>
          <p:cNvPr id="7" name="QB_7_AS.297_1#6dc466961?vja=1&amp;pid=0544e4d1d&amp;color=0,0,0&amp;vtp=1"/>
          <p:cNvSpPr/>
          <p:nvPr/>
        </p:nvSpPr>
        <p:spPr>
          <a:xfrm>
            <a:off x="722376" y="33097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句意为：虽然地球上的大部分陆地都已被探索过，但广袤的海床仍然几乎处于未知状态。根据上文中的there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little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planet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unexplored可知，时态应用一般现在时；主句主语为the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bed，谓语动词应用第三人称单数形式。故填remains。</a:t>
            </a:r>
            <a:endParaRPr lang="en-US" altLang="zh-CN" sz="2200" dirty="0"/>
          </a:p>
        </p:txBody>
      </p:sp>
      <p:sp>
        <p:nvSpPr>
          <p:cNvPr id="8" name="QB_7_BD.298_1#2a898f528?vja=1&amp;pid=0544e4d1d&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a:t>
            </a:r>
            <a:endParaRPr lang="en-US" altLang="zh-CN" sz="2000" dirty="0"/>
          </a:p>
        </p:txBody>
      </p:sp>
      <p:sp>
        <p:nvSpPr>
          <p:cNvPr id="9" name="QB_7_AN.299_1#2a898f528.blank?vja=1&amp;pid=0544e4d1d&amp;color=0,0,0&amp;vpa=139&amp;vtp=1"/>
          <p:cNvSpPr/>
          <p:nvPr/>
        </p:nvSpPr>
        <p:spPr>
          <a:xfrm>
            <a:off x="1036701" y="4459859"/>
            <a:ext cx="984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scientific</a:t>
            </a:r>
            <a:endParaRPr lang="en-US" altLang="zh-CN" sz="2000" dirty="0"/>
          </a:p>
        </p:txBody>
      </p:sp>
      <p:sp>
        <p:nvSpPr>
          <p:cNvPr id="10" name="QB_7_AS.300_1#2a898f528?vja=1&amp;pid=0544e4d1d&amp;color=0,0,0&amp;vtp=1"/>
          <p:cNvSpPr/>
          <p:nvPr/>
        </p:nvSpPr>
        <p:spPr>
          <a:xfrm>
            <a:off x="722376" y="49226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句意为：考虑到我们有限的知识，海洋探索不断带来不同科学领域中的发现也就不足为奇了。此处修饰名词fields，应用形容词，作定语，表示“科学（上）的”，故填scientific。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7_BD.301_1#eae8f3c96?vja=1&amp;pid=0544e4d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7_AN.302_1#eae8f3c96.blank?vja=1&amp;pid=0544e4d1d&amp;color=0,0,0&amp;vpa=140&amp;vtp=1"/>
          <p:cNvSpPr/>
          <p:nvPr/>
        </p:nvSpPr>
        <p:spPr>
          <a:xfrm>
            <a:off x="1049401" y="858013"/>
            <a:ext cx="704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buried</a:t>
            </a:r>
            <a:endParaRPr lang="en-US" altLang="zh-CN" sz="2000" dirty="0"/>
          </a:p>
        </p:txBody>
      </p:sp>
      <p:sp>
        <p:nvSpPr>
          <p:cNvPr id="4" name="QB_7_AS.303_1#eae8f3c96?vja=1&amp;pid=0544e4d1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首先，许多考古发现都是在浅水域，包括被埋在水下的整座城市。分析句子结构可知，此处应用非谓语动词，作后置定语，bury与其所修饰的词cities之间构成逻辑上的被动关系，故用过去分词。故填buried。</a:t>
            </a:r>
            <a:endParaRPr lang="en-US" altLang="zh-CN" sz="2200" dirty="0"/>
          </a:p>
        </p:txBody>
      </p:sp>
      <p:sp>
        <p:nvSpPr>
          <p:cNvPr id="5" name="QB_7_BD.304_1#39c1ca488?vja=1&amp;pid=0544e4d1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305_1#39c1ca488.blank?vja=1&amp;pid=0544e4d1d&amp;color=0,0,0&amp;vpa=141&amp;vtp=1"/>
          <p:cNvSpPr/>
          <p:nvPr/>
        </p:nvSpPr>
        <p:spPr>
          <a:xfrm>
            <a:off x="1049401" y="2465959"/>
            <a:ext cx="1968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7" name="QB_7_AS.306_1#39c1ca488?vja=1&amp;pid=0544e4d1d&amp;color=0,0,0&amp;vtp=1"/>
          <p:cNvSpPr/>
          <p:nvPr/>
        </p:nvSpPr>
        <p:spPr>
          <a:xfrm>
            <a:off x="722376" y="2928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句意为：然而，深海的压力、黑暗和严寒带来的挑战使我们很难发现更多的过去。此处为“make+it+</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sth”结构，it作形式宾语，不定式为真正的宾语。故填it。</a:t>
            </a:r>
            <a:endParaRPr lang="en-US" altLang="zh-CN" sz="2200" dirty="0"/>
          </a:p>
        </p:txBody>
      </p:sp>
      <p:sp>
        <p:nvSpPr>
          <p:cNvPr id="8" name="QB_7_BD.307_1#4afae8c6f?vja=1&amp;pid=0544e4d1d&amp;color=0,0,0&amp;vtp=1"/>
          <p:cNvSpPr/>
          <p:nvPr/>
        </p:nvSpPr>
        <p:spPr>
          <a:xfrm>
            <a:off x="722376" y="3735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9" name="QB_7_AN.308_1#4afae8c6f.blank?vja=1&amp;pid=0544e4d1d&amp;color=0,0,0&amp;vpa=142&amp;vtp=1"/>
          <p:cNvSpPr/>
          <p:nvPr/>
        </p:nvSpPr>
        <p:spPr>
          <a:xfrm>
            <a:off x="1036701" y="3697859"/>
            <a:ext cx="86042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have</a:t>
            </a:r>
            <a:endParaRPr lang="en-US" altLang="zh-CN" sz="2000" dirty="0"/>
          </a:p>
        </p:txBody>
      </p:sp>
      <p:sp>
        <p:nvSpPr>
          <p:cNvPr id="10" name="QB_7_AS.309_1#4afae8c6f?vja=1&amp;pid=0544e4d1d&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句意为：这样的发现使我们能够更好地了解在极端环境下生物的生存能力。enable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sth，意为“使某人能够做某事”。故填to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endParaRPr lang="en-US" altLang="zh-CN" sz="2200" dirty="0"/>
          </a:p>
        </p:txBody>
      </p:sp>
      <p:sp>
        <p:nvSpPr>
          <p:cNvPr id="11" name="QB_7_BD.310_1#ff03260e1?vja=1&amp;pid=0544e4d1d&amp;color=0,0,0&amp;vtp=1"/>
          <p:cNvSpPr/>
          <p:nvPr/>
        </p:nvSpPr>
        <p:spPr>
          <a:xfrm>
            <a:off x="722376" y="49551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_____________</a:t>
            </a:r>
            <a:endParaRPr lang="en-US" altLang="zh-CN" sz="2000" dirty="0"/>
          </a:p>
        </p:txBody>
      </p:sp>
      <p:sp>
        <p:nvSpPr>
          <p:cNvPr id="12" name="QB_7_AN.311_1#ff03260e1.blank?vja=1&amp;pid=0544e4d1d&amp;color=0,0,0&amp;vpa=143&amp;vtp=1"/>
          <p:cNvSpPr/>
          <p:nvPr/>
        </p:nvSpPr>
        <p:spPr>
          <a:xfrm>
            <a:off x="1036701" y="4917059"/>
            <a:ext cx="14922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circumstances</a:t>
            </a:r>
            <a:endParaRPr lang="en-US" altLang="zh-CN" sz="2000" dirty="0"/>
          </a:p>
        </p:txBody>
      </p:sp>
      <p:sp>
        <p:nvSpPr>
          <p:cNvPr id="13" name="QB_7_AS.312_1#ff03260e1?vja=1&amp;pid=0544e4d1d&amp;color=0,0,0&amp;vtp=1"/>
          <p:cNvSpPr/>
          <p:nvPr/>
        </p:nvSpPr>
        <p:spPr>
          <a:xfrm>
            <a:off x="722376" y="53383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句意见上一题解析。circumstance意为“情况；情形”，常用复数形式。故填circumstances。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7_BD.313_1#d37bb7bde?vja=1&amp;pid=0544e4d1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________________</a:t>
            </a:r>
            <a:endParaRPr lang="en-US" altLang="zh-CN" sz="2000" dirty="0"/>
          </a:p>
        </p:txBody>
      </p:sp>
      <p:sp>
        <p:nvSpPr>
          <p:cNvPr id="3" name="QB_7_AN.314_1#d37bb7bde.blank?vja=1&amp;pid=0544e4d1d&amp;color=0,0,0&amp;vpa=144&amp;vtp=1"/>
          <p:cNvSpPr/>
          <p:nvPr/>
        </p:nvSpPr>
        <p:spPr>
          <a:xfrm>
            <a:off x="1036701" y="858013"/>
            <a:ext cx="186213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have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been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found</a:t>
            </a:r>
            <a:endParaRPr lang="en-US" altLang="zh-CN" sz="2000" dirty="0"/>
          </a:p>
        </p:txBody>
      </p:sp>
      <p:sp>
        <p:nvSpPr>
          <p:cNvPr id="4" name="QB_7_AS.315_1#d37bb7bde?vja=1&amp;pid=0544e4d1d&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句意为：此外，到目前为止，人们在海洋中发现了更多新的自然资源，如可燃冰。根据上文的so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far可知，本句时态应为现在完成时；主语与find之间构成被动关系，故用现在完成时的被动语态；主语为复数，助动词应用have。故填have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found。</a:t>
            </a:r>
            <a:endParaRPr lang="en-US" altLang="zh-CN" sz="2200" dirty="0"/>
          </a:p>
        </p:txBody>
      </p:sp>
      <p:sp>
        <p:nvSpPr>
          <p:cNvPr id="5" name="QB_7_BD.316_1#8f6d37237?vja=1&amp;pid=0544e4d1d&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7_AN.317_1#8f6d37237.blank?vja=1&amp;pid=0544e4d1d&amp;color=0,0,0&amp;vpa=145&amp;vtp=1"/>
          <p:cNvSpPr/>
          <p:nvPr/>
        </p:nvSpPr>
        <p:spPr>
          <a:xfrm>
            <a:off x="1024001" y="2453259"/>
            <a:ext cx="254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endParaRPr lang="en-US" altLang="zh-CN" sz="2000" dirty="0"/>
          </a:p>
        </p:txBody>
      </p:sp>
      <p:sp>
        <p:nvSpPr>
          <p:cNvPr id="7" name="QB_7_AS.318_1#8f6d37237?vja=1&amp;pid=0544e4d1d&amp;color=0,0,0&amp;vtp=1"/>
          <p:cNvSpPr/>
          <p:nvPr/>
        </p:nvSpPr>
        <p:spPr>
          <a:xfrm>
            <a:off x="722376" y="2916047"/>
            <a:ext cx="10753344" cy="1909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句意为：通过全面的国际合作，我们将像熟悉我们生活的陆地一样熟悉海洋。结合句意可知，此处应用固定短语be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sb，表示“为某人所熟悉”。故填to。</a:t>
            </a:r>
            <a:endParaRPr lang="en-US" altLang="zh-CN" sz="2200" dirty="0"/>
          </a:p>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易混辨析</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be</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familiar</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with和be</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familiar</a:t>
            </a:r>
            <a:r>
              <a:rPr lang="en-US" altLang="zh-CN" sz="2000" b="1"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to的用法区别</a:t>
            </a:r>
            <a:endParaRPr lang="en-US" altLang="zh-CN" sz="22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表示“对</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熟悉”，以人作主语时，用be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with；以物作主语时，用be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me.（=I’m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familiar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smell.）我对这种味道非常熟悉。</a:t>
            </a:r>
            <a:endParaRPr lang="en-US" altLang="zh-CN" sz="2200" dirty="0"/>
          </a:p>
        </p:txBody>
      </p:sp>
      <p:sp>
        <p:nvSpPr>
          <p:cNvPr id="8" name="QB_7_BD.319_1#e243ee76d?vja=1&amp;pid=0544e4d1d&amp;color=0,0,0&amp;vtp=1"/>
          <p:cNvSpPr/>
          <p:nvPr/>
        </p:nvSpPr>
        <p:spPr>
          <a:xfrm>
            <a:off x="722376" y="48535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7_AN.320_1#e243ee76d.blank?vja=1&amp;pid=0544e4d1d&amp;color=0,0,0&amp;vpa=146&amp;vtp=1"/>
          <p:cNvSpPr/>
          <p:nvPr/>
        </p:nvSpPr>
        <p:spPr>
          <a:xfrm>
            <a:off x="1151001" y="4802759"/>
            <a:ext cx="1254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cooperation</a:t>
            </a:r>
            <a:endParaRPr lang="en-US" altLang="zh-CN" sz="2000" dirty="0"/>
          </a:p>
        </p:txBody>
      </p:sp>
      <p:sp>
        <p:nvSpPr>
          <p:cNvPr id="10" name="QB_7_AS.321_1#e243ee76d?vja=1&amp;pid=0544e4d1d&amp;color=0,0,0&amp;vtp=1"/>
          <p:cNvSpPr/>
          <p:nvPr/>
        </p:nvSpPr>
        <p:spPr>
          <a:xfrm>
            <a:off x="722376" y="52782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句意见上一题解析。设空处作介词through的宾语，且其前有形容词all-round和international修饰，应用名词；cooperation意为“合作”，不可数。故填cooperation。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C_4#36c2ccbe2.fixed?vja=1&amp;pid=1e5669bb4&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02</a:t>
            </a:r>
            <a:endParaRPr lang="en-US" altLang="zh-CN" sz="7200" dirty="0"/>
          </a:p>
        </p:txBody>
      </p:sp>
      <p:sp>
        <p:nvSpPr>
          <p:cNvPr id="3" name="C_4#36c2ccbe2.fixed?vja=1&amp;pid=1e5669bb4&amp;color=255,255,255&amp;vtp=1"/>
          <p:cNvSpPr/>
          <p:nvPr/>
        </p:nvSpPr>
        <p:spPr>
          <a:xfrm>
            <a:off x="0" y="3163824"/>
            <a:ext cx="12188952" cy="1298448"/>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Period</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Ⅱ</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Using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language—Presenting</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ideas</a:t>
            </a:r>
            <a:endParaRPr lang="en-US" altLang="zh-CN" sz="4400" dirty="0"/>
          </a:p>
        </p:txBody>
      </p:sp>
      <p:pic>
        <p:nvPicPr>
          <p:cNvPr id="4" name="C_4#36c2ccbe2.fixed?vja=1&amp;pid=1e5669bb4&amp;color=0,0,0&amp;tib=255,255,255&amp;vtp=1" descr="preencoded.png"/>
          <p:cNvPicPr>
            <a:picLocks noChangeAspect="1"/>
          </p:cNvPicPr>
          <p:nvPr/>
        </p:nvPicPr>
        <p:blipFill>
          <a:blip r:embed="rId3"/>
          <a:stretch>
            <a:fillRect/>
          </a:stretch>
        </p:blipFill>
        <p:spPr>
          <a:xfrm>
            <a:off x="6336792" y="4498848"/>
            <a:ext cx="365760" cy="457200"/>
          </a:xfrm>
          <a:prstGeom prst="rect">
            <a:avLst/>
          </a:prstGeom>
        </p:spPr>
      </p:pic>
      <p:sp>
        <p:nvSpPr>
          <p:cNvPr id="5" name="C_4_BD#36c2ccbe2.fixed?vja=1&amp;pid=1e5669bb4&amp;color=255,255,255&amp;vtp=1"/>
          <p:cNvSpPr/>
          <p:nvPr/>
        </p:nvSpPr>
        <p:spPr>
          <a:xfrm>
            <a:off x="6839712" y="4498848"/>
            <a:ext cx="5330952" cy="502920"/>
          </a:xfrm>
          <a:prstGeom prst="rect">
            <a:avLst/>
          </a:prstGeom>
          <a:noFill/>
          <a:ln/>
        </p:spPr>
        <p:txBody>
          <a:bodyPr wrap="square" lIns="0" tIns="0" rIns="0" bIns="0" rtlCol="0" anchor="ctr"/>
          <a:lstStyle/>
          <a:p>
            <a:pPr algn="l">
              <a:lnSpc>
                <a:spcPct val="100000"/>
              </a:lnSpc>
            </a:pPr>
            <a:r>
              <a:rPr lang="en-US" altLang="zh-CN" sz="2800" b="1" i="0" dirty="0">
                <a:solidFill>
                  <a:srgbClr val="FFFFFF"/>
                </a:solidFill>
                <a:latin typeface="Times New Roman" pitchFamily="34" charset="0"/>
                <a:ea typeface="SimHei" pitchFamily="34" charset="-122"/>
                <a:cs typeface="Times New Roman" pitchFamily="34" charset="-120"/>
              </a:rPr>
              <a:t>Part</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Ⅱ</a:t>
            </a:r>
            <a:r>
              <a:rPr lang="en-US" altLang="zh-CN" sz="2800" b="1" i="0" dirty="0">
                <a:solidFill>
                  <a:srgbClr val="FFFFFF"/>
                </a:solidFill>
                <a:latin typeface="SimSun" pitchFamily="34" charset="0"/>
                <a:ea typeface="SimSun" pitchFamily="34" charset="-122"/>
                <a:cs typeface="SimSun" pitchFamily="34" charset="-120"/>
              </a:rPr>
              <a:t> </a:t>
            </a:r>
            <a:r>
              <a:rPr lang="en-US" altLang="zh-CN" sz="2800" b="1" i="0" dirty="0">
                <a:solidFill>
                  <a:srgbClr val="FFFFFF"/>
                </a:solidFill>
                <a:latin typeface="Times New Roman" pitchFamily="34" charset="0"/>
                <a:ea typeface="SimHei" pitchFamily="34" charset="-122"/>
                <a:cs typeface="Times New Roman" pitchFamily="34" charset="-120"/>
              </a:rPr>
              <a:t>拓展阅读训练</a:t>
            </a:r>
            <a:endParaRPr lang="en-US" altLang="zh-CN" sz="28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M_6_BD.322_1#1879aa903?vja=1&amp;pid=6bb281977&amp;color=0,0,0&amp;vtp=1&amp;bt=1"/>
          <p:cNvSpPr/>
          <p:nvPr/>
        </p:nvSpPr>
        <p:spPr>
          <a:xfrm>
            <a:off x="722376" y="900000"/>
            <a:ext cx="10753344" cy="5211382"/>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[山东济南2024高二期中联考]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Amazon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rainforest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obvious,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universal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change.</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across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board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large-brained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changes.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Chicago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1978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2016.They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lifespan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（寿命）</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49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migratory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（候鸟）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original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study.</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one-third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reductions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environments,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longer,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energy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raising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babies,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surviving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wild.</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M_6_BD.322_2#1879aa903?vja=1&amp;pid=6bb281977&amp;color=0,0,0&amp;mp=1&amp;vtp=1&amp;bt=1"/>
          <p:cNvSpPr/>
          <p:nvPr/>
        </p:nvSpPr>
        <p:spPr>
          <a:xfrm>
            <a:off x="722376" y="900000"/>
            <a:ext cx="10753344" cy="377425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time.First,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favouring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Times New Roman" pitchFamily="34" charset="0"/>
                <a:ea typeface="微软雅黑" pitchFamily="34" charset="-122"/>
                <a:cs typeface="Times New Roman" pitchFamily="34" charset="-120"/>
              </a:rPr>
              <a:t>dissipate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ratios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（比率）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surface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volumes,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warmer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available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babies.In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zero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bigger-brained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believe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conservation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priorities.</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
        <p:nvSpPr>
          <p:cNvPr id="3" name="QM_6_EX.323_1#1879aa903?vja=1&amp;pid=6bb281977&amp;color=0,0,0&amp;vtp=1"/>
          <p:cNvSpPr/>
          <p:nvPr/>
        </p:nvSpPr>
        <p:spPr>
          <a:xfrm>
            <a:off x="722376" y="4721874"/>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本文是一篇说明文。新的研究发现，随着气温升高，亚马孙雨林中的许多鸟类体型变小了，但是体型的缩小并不是全面发生的，一些脑体积较大的鸟类的体型变化要小得多。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7_BD.324_1#29775b11f?vja=1&amp;pid=1879aa90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birds?(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5_1#29775b11f.bracket?vja=1&amp;pid=1879aa903&amp;color=0,0,0&amp;vpa=147&amp;vtp=1"/>
          <p:cNvSpPr/>
          <p:nvPr/>
        </p:nvSpPr>
        <p:spPr>
          <a:xfrm>
            <a:off x="542632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BD.324_2#29775b11f.choices?vja=1&amp;pid=1879aa90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expands.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shrinks.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rises.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lifespan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shortens.</a:t>
            </a:r>
            <a:endParaRPr lang="en-US" altLang="zh-CN" sz="2000" dirty="0"/>
          </a:p>
        </p:txBody>
      </p:sp>
      <p:sp>
        <p:nvSpPr>
          <p:cNvPr id="5" name="QC_7_AS.326_1#29775b11f?vja=1&amp;pid=1879aa903&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细节理解题。根据第一段中的“Studies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rainforest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increased.”可知，气候变化让一些鸟类的体型变小了，故选B项。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7_BD.327_1#3894a6f40?vja=1&amp;pid=1879aa903&amp;color=0,0,0&amp;mp=1&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scientists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28_1#3894a6f40.bracket?vja=1&amp;pid=1879aa903&amp;color=0,0,0&amp;mp=1&amp;vpa=148&amp;vtp=1"/>
          <p:cNvSpPr/>
          <p:nvPr/>
        </p:nvSpPr>
        <p:spPr>
          <a:xfrm>
            <a:off x="5515039"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BD.327_2#3894a6f40.choices?vja=1&amp;pid=1879aa903&amp;color=0,0,0&amp;vtp=1"/>
          <p:cNvSpPr/>
          <p:nvPr/>
        </p:nvSpPr>
        <p:spPr>
          <a:xfrm>
            <a:off x="722376" y="1277747"/>
            <a:ext cx="10753344" cy="728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analysing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data.</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death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clarifying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species.</a:t>
            </a:r>
            <a:endParaRPr lang="en-US" altLang="zh-CN" sz="2000" dirty="0"/>
          </a:p>
        </p:txBody>
      </p:sp>
      <p:sp>
        <p:nvSpPr>
          <p:cNvPr id="5" name="QC_7_AS.329_1#3894a6f40?vja=1&amp;pid=1879aa903&amp;color=0,0,0&amp;vtp=1"/>
          <p:cNvSpPr/>
          <p:nvPr/>
        </p:nvSpPr>
        <p:spPr>
          <a:xfrm>
            <a:off x="722376" y="2077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细节理解题。根据第三段中的“For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about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70,000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crashed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buildings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Chicago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1978</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2016.”可知，科学家们是通过分析鸟类的数据进行这项研究的，故选A项。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7_BD.330_1#b6af32e60?vja=1&amp;pid=1879aa90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underlined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“dissipate”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paragraph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mean?(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1_1#b6af32e60.bracket?vja=1&amp;pid=1879aa903&amp;color=0,0,0&amp;vpa=149&amp;vtp=1"/>
          <p:cNvSpPr/>
          <p:nvPr/>
        </p:nvSpPr>
        <p:spPr>
          <a:xfrm>
            <a:off x="836142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0_2#b6af32e60.choices?vja=1&amp;pid=1879aa903&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611804" algn="l"/>
                <a:tab pos="5312507" algn="l"/>
                <a:tab pos="800051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Hold.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Lose.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.Absorb.</a:t>
            </a:r>
            <a:endParaRPr lang="en-US" altLang="zh-CN" sz="2000" dirty="0"/>
          </a:p>
        </p:txBody>
      </p:sp>
      <p:sp>
        <p:nvSpPr>
          <p:cNvPr id="5" name="QC_7_AS.332_1#b6af32e60?vja=1&amp;pid=1879aa903&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词义猜测题。根据画线词所在句下文“This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because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higher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ratios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surface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volumes,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help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可知，因为体型较小的鸟类身体表面积与体积的比率较高，所以体型小可以帮助鸟类保持凉爽，这是对画线词所在句的解释，因此画线词所在句应与鸟类“散热”或“降温”等有关，因此画线词的意思是“使</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消散”，和lose意思相近，故选C项。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6_BD.19_1#4c2f52c21?vja=1&amp;pid=0fe69189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7.The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patient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dismiss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worries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t>
            </a:r>
            <a:endParaRPr lang="en-US" altLang="zh-CN" sz="2000" dirty="0"/>
          </a:p>
        </p:txBody>
      </p:sp>
      <p:sp>
        <p:nvSpPr>
          <p:cNvPr id="3" name="QB_6_AN.20_1#4c2f52c21.blank?vja=1&amp;pid=0fe691891&amp;color=0,0,0&amp;vpa=7&amp;vtp=1"/>
          <p:cNvSpPr/>
          <p:nvPr/>
        </p:nvSpPr>
        <p:spPr>
          <a:xfrm>
            <a:off x="6724904" y="858013"/>
            <a:ext cx="549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from</a:t>
            </a:r>
            <a:endParaRPr lang="en-US" altLang="zh-CN" sz="2000" dirty="0"/>
          </a:p>
        </p:txBody>
      </p:sp>
      <p:sp>
        <p:nvSpPr>
          <p:cNvPr id="4" name="QB_6_AS.21_1#4c2f52c21?vja=1&amp;pid=0fe691891&amp;color=0,0,0&amp;vtp=1"/>
          <p:cNvSpPr/>
          <p:nvPr/>
        </p:nvSpPr>
        <p:spPr>
          <a:xfrm>
            <a:off x="722376" y="13158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句意为：医生劝病人消除一切忧虑，好好休息。dismiss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mind意为“将某事从某人的头脑中去除”。故填from。</a:t>
            </a:r>
            <a:endParaRPr lang="en-US" altLang="zh-CN" sz="2200" dirty="0"/>
          </a:p>
        </p:txBody>
      </p:sp>
      <p:sp>
        <p:nvSpPr>
          <p:cNvPr id="5" name="QB_6_BD.22_1#79126c1a0?vja=1&amp;pid=0fe691891&amp;color=0,0,0&amp;vtp=1"/>
          <p:cNvSpPr/>
          <p:nvPr/>
        </p:nvSpPr>
        <p:spPr>
          <a:xfrm>
            <a:off x="722376" y="2123059"/>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8.The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correspond</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actually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said.</a:t>
            </a:r>
            <a:endParaRPr lang="en-US" altLang="zh-CN" sz="2000" dirty="0"/>
          </a:p>
        </p:txBody>
      </p:sp>
      <p:sp>
        <p:nvSpPr>
          <p:cNvPr id="6" name="QB_6_AN.23_1#79126c1a0.blank?vja=1&amp;pid=0fe691891&amp;color=0,0,0&amp;vpa=8&amp;vtp=1"/>
          <p:cNvSpPr/>
          <p:nvPr/>
        </p:nvSpPr>
        <p:spPr>
          <a:xfrm>
            <a:off x="7409117" y="2084959"/>
            <a:ext cx="774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to/with</a:t>
            </a:r>
            <a:endParaRPr lang="en-US" altLang="zh-CN" sz="2000" dirty="0"/>
          </a:p>
        </p:txBody>
      </p:sp>
      <p:sp>
        <p:nvSpPr>
          <p:cNvPr id="7" name="QB_6_AS.24_1#79126c1a0?vja=1&amp;pid=0fe691891&amp;color=0,0,0&amp;vtp=1"/>
          <p:cNvSpPr/>
          <p:nvPr/>
        </p:nvSpPr>
        <p:spPr>
          <a:xfrm>
            <a:off x="722376" y="25477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句意为：这场谈话的书面记录与实际所说的不相符。correspond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to/with</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相一致”。</a:t>
            </a:r>
            <a:endParaRPr lang="en-US" altLang="zh-CN" sz="2200" dirty="0"/>
          </a:p>
        </p:txBody>
      </p:sp>
      <p:sp>
        <p:nvSpPr>
          <p:cNvPr id="8" name="QB_6_BD.25_1#d9a00dc0b?vja=1&amp;pid=0fe691891&amp;color=0,0,0&amp;vtp=1"/>
          <p:cNvSpPr/>
          <p:nvPr/>
        </p:nvSpPr>
        <p:spPr>
          <a:xfrm>
            <a:off x="722376" y="3360547"/>
            <a:ext cx="10753344" cy="728853"/>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9.He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IQs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increased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thirty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years</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a:t>
            </a:r>
            <a:endParaRPr lang="en-US" altLang="zh-CN" sz="2000" dirty="0"/>
          </a:p>
        </p:txBody>
      </p:sp>
      <p:sp>
        <p:nvSpPr>
          <p:cNvPr id="9" name="QB_6_AN.26_1#d9a00dc0b.blank?vja=1&amp;pid=0fe691891&amp;color=0,0,0&amp;vpa=9&amp;vtp=1"/>
          <p:cNvSpPr/>
          <p:nvPr/>
        </p:nvSpPr>
        <p:spPr>
          <a:xfrm>
            <a:off x="2106676" y="3703447"/>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10" name="QB_6_AS.27_1#d9a00dc0b?vja=1&amp;pid=0fe691891&amp;color=0,0,0&amp;vtp=1"/>
          <p:cNvSpPr/>
          <p:nvPr/>
        </p:nvSpPr>
        <p:spPr>
          <a:xfrm>
            <a:off x="722376" y="4160647"/>
            <a:ext cx="10753344" cy="766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句意为：他发现，在过去的30年间，5至10岁儿童的智商以每年高达0.5个点的速度增长。at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为固定短语，意为“以</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的速度”。故填at。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7_BD.333_1#891632e42?vja=1&amp;pid=1879aa903&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title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text?(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7_AN.334_1#891632e42.bracket?vja=1&amp;pid=1879aa903&amp;color=0,0,0&amp;vpa=150&amp;vtp=1"/>
          <p:cNvSpPr/>
          <p:nvPr/>
        </p:nvSpPr>
        <p:spPr>
          <a:xfrm>
            <a:off x="5540439"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7_BD.333_2#891632e42.choices?vja=1&amp;pid=1879aa903&amp;color=0,0,0&amp;vtp=1"/>
          <p:cNvSpPr/>
          <p:nvPr/>
        </p:nvSpPr>
        <p:spPr>
          <a:xfrm>
            <a:off x="722376" y="1277747"/>
            <a:ext cx="10753344" cy="1109853"/>
          </a:xfrm>
          <a:prstGeom prst="rect">
            <a:avLst/>
          </a:prstGeom>
          <a:noFill/>
          <a:ln/>
        </p:spPr>
        <p:txBody>
          <a:bodyPr wrap="square" lIns="0" tIns="0" rIns="0" bIns="0" rtlCol="0" anchor="t"/>
          <a:lstStyle/>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A.Climate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Changes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Sharply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.Temperature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Globally</a:t>
            </a:r>
            <a:endParaRPr lang="en-US" altLang="zh-CN" sz="2000" dirty="0"/>
          </a:p>
          <a:p>
            <a:pPr>
              <a:lnSpc>
                <a:spcPct val="125000"/>
              </a:lnSpc>
              <a:tabLst>
                <a:tab pos="5483957" algn="l"/>
              </a:tabLst>
            </a:pPr>
            <a:r>
              <a:rPr lang="en-US" altLang="zh-CN" sz="2000" b="0" i="0" dirty="0">
                <a:solidFill>
                  <a:srgbClr val="000000"/>
                </a:solidFill>
                <a:latin typeface="Times New Roman" pitchFamily="34" charset="0"/>
                <a:ea typeface="微软雅黑" pitchFamily="34" charset="-122"/>
                <a:cs typeface="Times New Roman" pitchFamily="34" charset="-120"/>
              </a:rPr>
              <a:t>C.Brain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Matters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Body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Size</a:t>
            </a:r>
            <a:endParaRPr lang="en-US" altLang="zh-CN" sz="2000" b="0" i="0">
              <a:solidFill>
                <a:srgbClr val="000000"/>
              </a:solidFill>
              <a:latin typeface="SimSun" pitchFamily="34" charset="0"/>
              <a:ea typeface="SimSun" pitchFamily="34" charset="-122"/>
              <a:cs typeface="SimSun" pitchFamily="34" charset="-120"/>
            </a:endParaRPr>
          </a:p>
          <a:p>
            <a:pPr>
              <a:lnSpc>
                <a:spcPct val="125000"/>
              </a:lnSpc>
              <a:tabLst>
                <a:tab pos="5483957" algn="l"/>
              </a:tabLst>
            </a:pP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.Smaller-Brained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Size</a:t>
            </a:r>
            <a:endParaRPr lang="en-US" altLang="zh-CN" sz="2000" dirty="0"/>
          </a:p>
        </p:txBody>
      </p:sp>
      <p:sp>
        <p:nvSpPr>
          <p:cNvPr id="5" name="QC_7_AS.335_1#891632e42?vja=1&amp;pid=1879aa903&amp;color=0,0,0&amp;vtp=1"/>
          <p:cNvSpPr/>
          <p:nvPr/>
        </p:nvSpPr>
        <p:spPr>
          <a:xfrm>
            <a:off x="722376" y="2458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主旨大意题。通读全文，尤其根据第一段中的“Studies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many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birds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Amazon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rainforest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temperatures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creased.”和第二段内容可知，研究发现，随着气温升高，亚马孙雨林中的许多鸟类体型变小了，但是体型的缩小并不是全面发生的，一些脑体积较大的鸟类的体型变化要小得多。C项（脑大小对鸟类的体型有影响）符合文章大意，适合做本文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pic>
        <p:nvPicPr>
          <p:cNvPr id="2" name="P_6_BD#e6ddba61c?vja=1&amp;pid=6bb281977&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e6ddba61c?vja=1&amp;pid=6bb281977&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698" y="18636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e6ddba61c?vja=1&amp;pid=6bb281977&amp;color=0,0,0&amp;vtp=1"/>
          <p:cNvSpPr/>
          <p:nvPr/>
        </p:nvSpPr>
        <p:spPr>
          <a:xfrm>
            <a:off x="722377" y="1737184"/>
            <a:ext cx="10749631" cy="1871853"/>
          </a:xfrm>
          <a:prstGeom prst="rect">
            <a:avLst/>
          </a:prstGeom>
          <a:noFill/>
          <a:ln/>
        </p:spPr>
        <p:txBody>
          <a:bodyPr wrap="square" lIns="0" tIns="0" rIns="0" bIns="0" rtlCol="0" anchor="t"/>
          <a:lstStyle/>
          <a:p>
            <a:pPr algn="l">
              <a:lnSpc>
                <a:spcPct val="125000"/>
              </a:lnSpc>
            </a:pPr>
            <a:r>
              <a:rPr lang="en-US" altLang="zh-CN" sz="100" b="0" i="0" kern="0" spc="-99900" dirty="0">
                <a:solidFill>
                  <a:srgbClr val="FFFFFF"/>
                </a:solidFill>
                <a:latin typeface="Times New Roman" pitchFamily="34" charset="0"/>
                <a:ea typeface="微软雅黑" pitchFamily="34" charset="-122"/>
                <a:cs typeface="Times New Roman" pitchFamily="34" charset="-120"/>
              </a:rPr>
              <a:t>&amp;</a:t>
            </a:r>
            <a:r>
              <a:rPr lang="en-US" altLang="zh-CN" sz="100" b="0" i="0" kern="0" spc="-99900">
                <a:solidFill>
                  <a:srgbClr val="FFFFFF"/>
                </a:solidFill>
                <a:latin typeface="Times New Roman" pitchFamily="34" charset="0"/>
                <a:ea typeface="微软雅黑" pitchFamily="34" charset="-122"/>
                <a:cs typeface="Times New Roman" pitchFamily="34" charset="-120"/>
              </a:rPr>
              <a:t>3&amp;</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核心词汇</a:t>
            </a: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1.significant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.显著的；有重大意义的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2.universal</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.普遍的，全体的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3.across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board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全面；全体</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4.tough</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.艰难的；严厉的</a:t>
            </a:r>
            <a:endParaRPr lang="en-US" altLang="zh-CN" sz="1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M_6_BD.336_1#76f587746?vja=1&amp;pid=1f9190bee&amp;color=0,0,0&amp;vtp=1&amp;bt=1"/>
          <p:cNvSpPr/>
          <p:nvPr/>
        </p:nvSpPr>
        <p:spPr>
          <a:xfrm>
            <a:off x="722376" y="900000"/>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[湖南娄底2025适应性考试]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northern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Arizona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Canyon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plateaus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（高原）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Sedona,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（偏心的）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claim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beautiful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explored.</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foreign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landscapes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until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invited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Storyteller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Partnerships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Tour.If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described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how</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poetic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detail,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justice.There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no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eyes.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Arizona.We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would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catch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largest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a:t>
            </a:r>
            <a:r>
              <a:rPr lang="en-US" altLang="zh-CN" sz="2000" b="0" i="0">
                <a:solidFill>
                  <a:srgbClr val="000000"/>
                </a:solidFill>
                <a:latin typeface="Times New Roman" pitchFamily="34" charset="0"/>
                <a:ea typeface="微软雅黑" pitchFamily="34" charset="-122"/>
                <a:cs typeface="Times New Roman" pitchFamily="34" charset="-120"/>
              </a:rPr>
              <a:t>I</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tongue.On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go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Wanfeng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Lake.At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listening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mountains.</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M_6_BD.336_2#76f587746?vja=1&amp;pid=1f9190bee&amp;color=0,0,0&amp;mp=1&amp;vtp=1&amp;bt=1"/>
          <p:cNvSpPr/>
          <p:nvPr/>
        </p:nvSpPr>
        <p:spPr>
          <a:xfrm>
            <a:off x="722376" y="896112"/>
            <a:ext cx="10753344" cy="2628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Xingyi,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artwork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Bouyei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ethnic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group.They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（染料</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blankets.Local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elders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practise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grandchildren.My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paintings,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jewellery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pottery.The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designs,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several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centuries,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wisdom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them.</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career,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livelihood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myself.I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Guizhou,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felt</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6_EX.337_1#76f587746?vja=1&amp;pid=1f9190bee&amp;color=0,0,0&amp;vtp=1"/>
          <p:cNvSpPr/>
          <p:nvPr/>
        </p:nvSpPr>
        <p:spPr>
          <a:xfrm>
            <a:off x="722376" y="3569398"/>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本文是一篇记叙文。作者通过描述自己在家乡美国亚利桑那州的成长背景，引出对贵州之行的叙述，表达对贵州自然风景、人文传统的深切喜爱与心灵共鸣，以及在贵州感受到的如家一般的亲切和温暖。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7_BD.338_1#4ae0e0b49.choices?vja=1&amp;pid=76f5877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.commitment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B.home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C.response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.witness</a:t>
            </a:r>
            <a:endParaRPr lang="en-US" altLang="zh-CN" sz="2000" dirty="0"/>
          </a:p>
        </p:txBody>
      </p:sp>
      <p:sp>
        <p:nvSpPr>
          <p:cNvPr id="3" name="QC_7_AN.339_1#4ae0e0b49.bracket?vja=1&amp;pid=76f587746&amp;color=0,0,0&amp;vpa=151&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40_1#4ae0e0b49?vja=1&amp;pid=76f587746&amp;color=0,0,0&amp;vtp=1"/>
          <p:cNvSpPr/>
          <p:nvPr/>
        </p:nvSpPr>
        <p:spPr>
          <a:xfrm>
            <a:off x="722376" y="1315847"/>
            <a:ext cx="10753344" cy="1147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根据Growing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northern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Arizona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Canyon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plateaus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Sedona、biased以及my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beautiful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landscapes可知，作者认为自己的家乡拥有最美丽的风景。be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to意为“是</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的所在地”，符合语境。故选B项。</a:t>
            </a:r>
            <a:endParaRPr lang="en-US" altLang="zh-CN" sz="2200" dirty="0"/>
          </a:p>
        </p:txBody>
      </p:sp>
      <p:sp>
        <p:nvSpPr>
          <p:cNvPr id="5" name="QC_7_BD.341_1#836a57342.choices?vja=1&amp;pid=76f587746&amp;color=0,0,0&amp;vtp=1"/>
          <p:cNvSpPr/>
          <p:nvPr/>
        </p:nvSpPr>
        <p:spPr>
          <a:xfrm>
            <a:off x="722376" y="2491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.explore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B.seek</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C.experience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.introduce</a:t>
            </a:r>
            <a:endParaRPr lang="en-US" altLang="zh-CN" sz="2000" dirty="0"/>
          </a:p>
        </p:txBody>
      </p:sp>
      <p:sp>
        <p:nvSpPr>
          <p:cNvPr id="6" name="QC_7_AN.342_1#836a57342.bracket?vja=1&amp;pid=76f587746&amp;color=0,0,0&amp;vpa=152&amp;vtp=1"/>
          <p:cNvSpPr/>
          <p:nvPr/>
        </p:nvSpPr>
        <p:spPr>
          <a:xfrm>
            <a:off x="1176401" y="2491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7_AS.343_1#836a57342?vja=1&amp;pid=76f587746&amp;color=0,0,0&amp;vtp=1"/>
          <p:cNvSpPr/>
          <p:nvPr/>
        </p:nvSpPr>
        <p:spPr>
          <a:xfrm>
            <a:off x="722376" y="29160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explored并结合语境可知，此处指探索贵州。explore意为“探索，考察”，故选A项。</a:t>
            </a:r>
            <a:endParaRPr lang="en-US" altLang="zh-CN" sz="2200" dirty="0"/>
          </a:p>
        </p:txBody>
      </p:sp>
      <p:sp>
        <p:nvSpPr>
          <p:cNvPr id="8" name="QC_7_BD.344_1#f469cdcf4.choices?vja=1&amp;pid=76f587746&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.beautiful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B.successful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C.crowded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.poor</a:t>
            </a:r>
            <a:endParaRPr lang="en-US" altLang="zh-CN" sz="2000" dirty="0"/>
          </a:p>
        </p:txBody>
      </p:sp>
      <p:sp>
        <p:nvSpPr>
          <p:cNvPr id="9" name="QC_7_AN.345_1#f469cdcf4.bracket?vja=1&amp;pid=76f587746&amp;color=0,0,0&amp;vpa=153&amp;vtp=1"/>
          <p:cNvSpPr/>
          <p:nvPr/>
        </p:nvSpPr>
        <p:spPr>
          <a:xfrm>
            <a:off x="1176401" y="3723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46_1#f469cdcf4?vja=1&amp;pid=76f587746&amp;color=0,0,0&amp;vtp=1"/>
          <p:cNvSpPr/>
          <p:nvPr/>
        </p:nvSpPr>
        <p:spPr>
          <a:xfrm>
            <a:off x="722376" y="41479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justice可知，以诗意的语言描述贵州也未能充分展现其魅力，故此处表示贵州十分美丽。故选A项。</a:t>
            </a:r>
            <a:endParaRPr lang="en-US" altLang="zh-CN" sz="2200" dirty="0"/>
          </a:p>
        </p:txBody>
      </p:sp>
      <p:sp>
        <p:nvSpPr>
          <p:cNvPr id="11" name="QC_7_BD.347_1#7a9c760ae.choices?vja=1&amp;pid=76f587746&amp;color=0,0,0&amp;vtp=1"/>
          <p:cNvSpPr/>
          <p:nvPr/>
        </p:nvSpPr>
        <p:spPr>
          <a:xfrm>
            <a:off x="722376" y="49551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.time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B.room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C.desire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.substitute</a:t>
            </a:r>
            <a:endParaRPr lang="en-US" altLang="zh-CN" sz="2000" dirty="0"/>
          </a:p>
        </p:txBody>
      </p:sp>
      <p:sp>
        <p:nvSpPr>
          <p:cNvPr id="12" name="QC_7_AN.348_1#7a9c760ae.bracket?vja=1&amp;pid=76f587746&amp;color=0,0,0&amp;vpa=154&amp;vtp=1"/>
          <p:cNvSpPr/>
          <p:nvPr/>
        </p:nvSpPr>
        <p:spPr>
          <a:xfrm>
            <a:off x="1176401" y="49551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13" name="QC_7_AS.349_1#7a9c760ae?vja=1&amp;pid=76f587746&amp;color=0,0,0&amp;vtp=1"/>
          <p:cNvSpPr/>
          <p:nvPr/>
        </p:nvSpPr>
        <p:spPr>
          <a:xfrm>
            <a:off x="722376" y="53798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would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justice可知，以诗意的语言描述也不能展现其魅力，这里表示百闻不如一见，也就是没有什么能代替亲眼所见。substitute意为“代替物”，故选D项。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7_BD.350_1#a6632d451.choices?vja=1&amp;pid=76f5877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.compete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B.fight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C.pretend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.refuse</a:t>
            </a:r>
            <a:endParaRPr lang="en-US" altLang="zh-CN" sz="2000" dirty="0"/>
          </a:p>
        </p:txBody>
      </p:sp>
      <p:sp>
        <p:nvSpPr>
          <p:cNvPr id="3" name="QC_7_AN.351_1#a6632d451.bracket?vja=1&amp;pid=76f587746&amp;color=0,0,0&amp;vpa=155&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52_1#a6632d451?vja=1&amp;pid=76f5877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drag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brothers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yearly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trips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round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Arizona.”以及后文to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catch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fish可知，此处描述作者一家比赛谁钓到的鱼最大。compete意为“竞争”，故选A项。</a:t>
            </a:r>
            <a:endParaRPr lang="en-US" altLang="zh-CN" sz="2200" dirty="0"/>
          </a:p>
        </p:txBody>
      </p:sp>
      <p:sp>
        <p:nvSpPr>
          <p:cNvPr id="5" name="QC_7_BD.353_1#21aad098e.choices?vja=1&amp;pid=76f587746&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.restarted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B.reviewed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C.recalled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.rethought</a:t>
            </a:r>
            <a:endParaRPr lang="en-US" altLang="zh-CN" sz="2000" dirty="0"/>
          </a:p>
        </p:txBody>
      </p:sp>
      <p:sp>
        <p:nvSpPr>
          <p:cNvPr id="6" name="QC_7_AN.354_1#21aad098e.bracket?vja=1&amp;pid=76f587746&amp;color=0,0,0&amp;vpa=156&amp;vtp=1"/>
          <p:cNvSpPr/>
          <p:nvPr/>
        </p:nvSpPr>
        <p:spPr>
          <a:xfrm>
            <a:off x="1176401" y="2504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55_1#21aad098e?vja=1&amp;pid=76f587746&amp;color=0,0,0&amp;vtp=1"/>
          <p:cNvSpPr/>
          <p:nvPr/>
        </p:nvSpPr>
        <p:spPr>
          <a:xfrm>
            <a:off x="722376" y="29287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根据后文“sitting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fishing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hands,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mostly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tongue”可知，此处是作者回忆在亚利桑那州钓鱼的情景。故选C项。</a:t>
            </a:r>
            <a:endParaRPr lang="en-US" altLang="zh-CN" sz="2200" dirty="0"/>
          </a:p>
        </p:txBody>
      </p:sp>
      <p:sp>
        <p:nvSpPr>
          <p:cNvPr id="8" name="QC_7_BD.356_1#6f180dabf.choices?vja=1&amp;pid=76f587746&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.nervous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B.impatient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C.excited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.frightened</a:t>
            </a:r>
            <a:endParaRPr lang="en-US" altLang="zh-CN" sz="2000" dirty="0"/>
          </a:p>
        </p:txBody>
      </p:sp>
      <p:sp>
        <p:nvSpPr>
          <p:cNvPr id="9" name="QC_7_AN.357_1#6f180dabf.bracket?vja=1&amp;pid=76f587746&amp;color=0,0,0&amp;vpa=157&amp;vtp=1"/>
          <p:cNvSpPr/>
          <p:nvPr/>
        </p:nvSpPr>
        <p:spPr>
          <a:xfrm>
            <a:off x="1176401"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7_AS.358_1#6f180dabf?vja=1&amp;pid=76f587746&amp;color=0,0,0&amp;vtp=1"/>
          <p:cNvSpPr/>
          <p:nvPr/>
        </p:nvSpPr>
        <p:spPr>
          <a:xfrm>
            <a:off x="722376" y="41606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根据后文mostly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holding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tongue可知，作者通常都无聊得默不作声，表明作者当时是不耐烦的。impatient意为“不耐烦的”，故选B项。</a:t>
            </a:r>
            <a:endParaRPr lang="en-US" altLang="zh-CN" sz="2200" dirty="0"/>
          </a:p>
        </p:txBody>
      </p:sp>
      <p:sp>
        <p:nvSpPr>
          <p:cNvPr id="11" name="QC_7_BD.359_1#b6a2fb259.choices?vja=1&amp;pid=76f587746&amp;color=0,0,0&amp;vtp=1"/>
          <p:cNvSpPr/>
          <p:nvPr/>
        </p:nvSpPr>
        <p:spPr>
          <a:xfrm>
            <a:off x="722376" y="49678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.boating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B.walking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C.hiking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.climbing</a:t>
            </a:r>
            <a:endParaRPr lang="en-US" altLang="zh-CN" sz="2000" dirty="0"/>
          </a:p>
        </p:txBody>
      </p:sp>
      <p:sp>
        <p:nvSpPr>
          <p:cNvPr id="12" name="QC_7_AN.360_1#b6a2fb259.bracket?vja=1&amp;pid=76f587746&amp;color=0,0,0&amp;vpa=158&amp;vtp=1"/>
          <p:cNvSpPr/>
          <p:nvPr/>
        </p:nvSpPr>
        <p:spPr>
          <a:xfrm>
            <a:off x="1176401" y="49678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3" name="QC_7_AS.361_1#b6a2fb259?vja=1&amp;pid=76f587746&amp;color=0,0,0&amp;vtp=1"/>
          <p:cNvSpPr/>
          <p:nvPr/>
        </p:nvSpPr>
        <p:spPr>
          <a:xfrm>
            <a:off x="722376" y="53510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Wanfeng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Lake可知，在湖上进行的活动应是划船。故选A项。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7_BD.362_1#6e65b3635.choices?vja=1&amp;pid=76f5877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feasting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taking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.going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with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3" name="QC_7_AN.363_1#6e65b3635.bracket?vja=1&amp;pid=76f587746&amp;color=0,0,0&amp;vpa=159&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64_1#6e65b3635?vja=1&amp;pid=76f587746&amp;color=0,0,0&amp;vtp=1"/>
          <p:cNvSpPr/>
          <p:nvPr/>
        </p:nvSpPr>
        <p:spPr>
          <a:xfrm>
            <a:off x="722376" y="1315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listening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between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moments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silence”可知，作者湖上泛舟，途中小憩时，应是尽情享受群山秀色。feast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on意为“尽情享用；饱餐”，此处引申为“尽情享受”，故选A项。take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up意为“占用，开始从事”；go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with意为“继续做”；write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down意为“写下”。</a:t>
            </a:r>
            <a:endParaRPr lang="en-US" altLang="zh-CN" sz="2200" dirty="0"/>
          </a:p>
        </p:txBody>
      </p:sp>
      <p:sp>
        <p:nvSpPr>
          <p:cNvPr id="5" name="QC_7_BD.365_1#abfe8a27c.choices?vja=1&amp;pid=76f587746&amp;color=0,0,0&amp;vtp=1"/>
          <p:cNvSpPr/>
          <p:nvPr/>
        </p:nvSpPr>
        <p:spPr>
          <a:xfrm>
            <a:off x="722376" y="2885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.brought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B.purchased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C.produced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.chosen</a:t>
            </a:r>
            <a:endParaRPr lang="en-US" altLang="zh-CN" sz="2000" dirty="0"/>
          </a:p>
        </p:txBody>
      </p:sp>
      <p:sp>
        <p:nvSpPr>
          <p:cNvPr id="6" name="QC_7_AN.366_1#abfe8a27c.bracket?vja=1&amp;pid=76f587746&amp;color=0,0,0&amp;vpa=160&amp;vtp=1"/>
          <p:cNvSpPr/>
          <p:nvPr/>
        </p:nvSpPr>
        <p:spPr>
          <a:xfrm>
            <a:off x="1303401" y="2885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C_7_AS.367_1#abfe8a27c?vja=1&amp;pid=76f587746&amp;color=0,0,0&amp;vtp=1"/>
          <p:cNvSpPr/>
          <p:nvPr/>
        </p:nvSpPr>
        <p:spPr>
          <a:xfrm>
            <a:off x="722376" y="3309747"/>
            <a:ext cx="10753344" cy="770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blankets可知，布依族应是用从当地植物中提取的染料来制作衣服和毯子。produce意为“制作；生产”，故选C项。</a:t>
            </a:r>
            <a:endParaRPr lang="en-US" altLang="zh-CN" sz="2200" dirty="0"/>
          </a:p>
        </p:txBody>
      </p:sp>
      <p:sp>
        <p:nvSpPr>
          <p:cNvPr id="8" name="QC_7_BD.368_1#c014b6236.choices?vja=1&amp;pid=76f587746&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pass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down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hand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give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up</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.throw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endParaRPr lang="en-US" altLang="zh-CN" sz="2000" dirty="0"/>
          </a:p>
        </p:txBody>
      </p:sp>
      <p:sp>
        <p:nvSpPr>
          <p:cNvPr id="9" name="QC_7_AN.369_1#c014b6236.bracket?vja=1&amp;pid=76f587746&amp;color=0,0,0&amp;vpa=161&amp;vtp=1"/>
          <p:cNvSpPr/>
          <p:nvPr/>
        </p:nvSpPr>
        <p:spPr>
          <a:xfrm>
            <a:off x="1294003" y="411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7_AS.370_1#c014b6236?vja=1&amp;pid=76f587746&amp;color=0,0,0&amp;vtp=1"/>
          <p:cNvSpPr/>
          <p:nvPr/>
        </p:nvSpPr>
        <p:spPr>
          <a:xfrm>
            <a:off x="722376" y="45416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根据后文tradition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their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grandchildren可知，当地的老人应是维持这一传统，将其传给后代。pass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为固定搭配，意为“把</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传给</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7_BD.371_1#b772ab3c8.choices?vja=1&amp;pid=76f5877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B.decorate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C.fill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.furnish</a:t>
            </a:r>
            <a:endParaRPr lang="en-US" altLang="zh-CN" sz="2000" dirty="0"/>
          </a:p>
        </p:txBody>
      </p:sp>
      <p:sp>
        <p:nvSpPr>
          <p:cNvPr id="3" name="QC_7_AN.372_1#b772ab3c8.bracket?vja=1&amp;pid=76f587746&amp;color=0,0,0&amp;vpa=162&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7_AS.373_1#b772ab3c8?vja=1&amp;pid=76f587746&amp;color=0,0,0&amp;vtp=1"/>
          <p:cNvSpPr/>
          <p:nvPr/>
        </p:nvSpPr>
        <p:spPr>
          <a:xfrm>
            <a:off x="722376" y="1315847"/>
            <a:ext cx="10753344" cy="766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paintings,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jewellery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pottery”可知，作者的母亲用绘画、珠宝和陶器来装饰家里。decorate意为“装饰”，故选B项。furnish意为“在</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处布置家具”。</a:t>
            </a:r>
            <a:endParaRPr lang="en-US" altLang="zh-CN" sz="2200" dirty="0"/>
          </a:p>
        </p:txBody>
      </p:sp>
      <p:sp>
        <p:nvSpPr>
          <p:cNvPr id="5" name="QC_7_BD.374_1#c870eae67.choices?vja=1&amp;pid=76f587746&amp;color=0,0,0&amp;vtp=1"/>
          <p:cNvSpPr/>
          <p:nvPr/>
        </p:nvSpPr>
        <p:spPr>
          <a:xfrm>
            <a:off x="722376" y="2110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.complicated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B.stylish</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C.outdated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.ancient</a:t>
            </a:r>
            <a:endParaRPr lang="en-US" altLang="zh-CN" sz="2000" dirty="0"/>
          </a:p>
        </p:txBody>
      </p:sp>
      <p:sp>
        <p:nvSpPr>
          <p:cNvPr id="6" name="QC_7_AN.375_1#c870eae67.bracket?vja=1&amp;pid=76f587746&amp;color=0,0,0&amp;vpa=163&amp;vtp=1"/>
          <p:cNvSpPr/>
          <p:nvPr/>
        </p:nvSpPr>
        <p:spPr>
          <a:xfrm>
            <a:off x="1303401" y="2110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7_AS.376_1#c870eae67?vja=1&amp;pid=76f587746&amp;color=0,0,0&amp;vtp=1"/>
          <p:cNvSpPr/>
          <p:nvPr/>
        </p:nvSpPr>
        <p:spPr>
          <a:xfrm>
            <a:off x="722376" y="2535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根据前文lasting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several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centuries和空后内容可知，那些延续了几个世纪的设计图案蕴含着岁月沉淀的智慧，此处强调其历史的厚重。ancient意为“古老的”，故选D项。stylish意为“时髦的”；outdated意为“过时的”。</a:t>
            </a:r>
            <a:endParaRPr lang="en-US" altLang="zh-CN" sz="2200" dirty="0"/>
          </a:p>
        </p:txBody>
      </p:sp>
      <p:sp>
        <p:nvSpPr>
          <p:cNvPr id="8" name="QC_7_BD.377_1#1a302a986.choices?vja=1&amp;pid=76f587746&amp;color=0,0,0&amp;vtp=1"/>
          <p:cNvSpPr/>
          <p:nvPr/>
        </p:nvSpPr>
        <p:spPr>
          <a:xfrm>
            <a:off x="722376" y="3723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.failed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B.hesitated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C.managed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.attempted</a:t>
            </a:r>
            <a:endParaRPr lang="en-US" altLang="zh-CN" sz="2000" dirty="0"/>
          </a:p>
        </p:txBody>
      </p:sp>
      <p:sp>
        <p:nvSpPr>
          <p:cNvPr id="9" name="QC_7_AN.378_1#1a302a986.bracket?vja=1&amp;pid=76f587746&amp;color=0,0,0&amp;vpa=164&amp;vtp=1"/>
          <p:cNvSpPr/>
          <p:nvPr/>
        </p:nvSpPr>
        <p:spPr>
          <a:xfrm>
            <a:off x="1303401" y="37232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7_AS.379_1#1a302a986?vja=1&amp;pid=76f587746&amp;color=0,0,0&amp;vtp=1"/>
          <p:cNvSpPr/>
          <p:nvPr/>
        </p:nvSpPr>
        <p:spPr>
          <a:xfrm>
            <a:off x="722376" y="4147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feel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though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everything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need.”可知，作者觉得拥有了所需要的一切，所以是成功地组建了自己的家庭，开创了事业，并奠定了生活根基。manage意为“设法完成”，故选C项。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7_BD.380_1#07101ca30.choices?vja=1&amp;pid=76f587746&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ease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under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pressure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in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control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pain</a:t>
            </a:r>
            <a:endParaRPr lang="en-US" altLang="zh-CN" sz="2000" dirty="0"/>
          </a:p>
        </p:txBody>
      </p:sp>
      <p:sp>
        <p:nvSpPr>
          <p:cNvPr id="3" name="QC_7_AN.381_1#07101ca30.bracket?vja=1&amp;pid=76f587746&amp;color=0,0,0&amp;vpa=165&amp;vtp=1"/>
          <p:cNvSpPr/>
          <p:nvPr/>
        </p:nvSpPr>
        <p:spPr>
          <a:xfrm>
            <a:off x="1303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C_7_AS.382_1#07101ca30?vja=1&amp;pid=76f587746&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根据后文like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home并结合选项可知，回到家应是感到自在。at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ease意为“舒适，自由自在”，故选A项。under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pressure意为“在压力下”；in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control意为“在掌控之中”；in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pain意为“处于痛苦中”。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C_3#f3680b8bd.fixed?vja=1&amp;pid=96e7d250b&amp;color=100,146,38&amp;vtp=1"/>
          <p:cNvSpPr/>
          <p:nvPr/>
        </p:nvSpPr>
        <p:spPr>
          <a:xfrm>
            <a:off x="5468112" y="1042416"/>
            <a:ext cx="1271016" cy="1106424"/>
          </a:xfrm>
          <a:prstGeom prst="rect">
            <a:avLst/>
          </a:prstGeom>
          <a:noFill/>
          <a:ln/>
        </p:spPr>
        <p:txBody>
          <a:bodyPr wrap="square" lIns="0" tIns="0" rIns="0" bIns="0" rtlCol="0" anchor="ctr"/>
          <a:lstStyle/>
          <a:p>
            <a:pPr algn="ctr">
              <a:lnSpc>
                <a:spcPct val="100000"/>
              </a:lnSpc>
            </a:pPr>
            <a:r>
              <a:rPr lang="en-US" altLang="zh-CN" sz="7200" b="0" i="0" dirty="0">
                <a:solidFill>
                  <a:srgbClr val="649226"/>
                </a:solidFill>
                <a:latin typeface="Impact" pitchFamily="34" charset="0"/>
                <a:ea typeface="Impact" pitchFamily="34" charset="-122"/>
                <a:cs typeface="Impact" pitchFamily="34" charset="-120"/>
              </a:rPr>
              <a:t>03</a:t>
            </a:r>
            <a:endParaRPr lang="en-US" altLang="zh-CN" sz="7200" dirty="0"/>
          </a:p>
        </p:txBody>
      </p:sp>
      <p:sp>
        <p:nvSpPr>
          <p:cNvPr id="3" name="C_3_BD#f3680b8bd.fixed?vja=1&amp;pid=96e7d250b&amp;color=255,255,255&amp;vtp=1"/>
          <p:cNvSpPr/>
          <p:nvPr/>
        </p:nvSpPr>
        <p:spPr>
          <a:xfrm>
            <a:off x="0" y="3493008"/>
            <a:ext cx="12188952" cy="768096"/>
          </a:xfrm>
          <a:prstGeom prst="rect">
            <a:avLst/>
          </a:prstGeom>
          <a:noFill/>
          <a:ln/>
        </p:spPr>
        <p:txBody>
          <a:bodyPr wrap="square" lIns="0" tIns="0" rIns="0" bIns="0" rtlCol="0" anchor="ctr"/>
          <a:lstStyle/>
          <a:p>
            <a:pPr algn="ctr">
              <a:lnSpc>
                <a:spcPct val="100000"/>
              </a:lnSpc>
            </a:pPr>
            <a:r>
              <a:rPr lang="en-US" altLang="zh-CN" sz="4400" b="1" i="0" dirty="0">
                <a:solidFill>
                  <a:srgbClr val="FFFFFF"/>
                </a:solidFill>
                <a:latin typeface="Times New Roman" pitchFamily="34" charset="0"/>
                <a:ea typeface="SimHei" pitchFamily="34" charset="-122"/>
                <a:cs typeface="Times New Roman" pitchFamily="34" charset="-120"/>
              </a:rPr>
              <a:t>单元限时小卷</a:t>
            </a:r>
            <a:endParaRPr lang="en-US" altLang="zh-CN" sz="4400" dirty="0"/>
          </a:p>
        </p:txBody>
      </p:sp>
      <p:sp>
        <p:nvSpPr>
          <p:cNvPr id="4" name="C_3#f3680b8bd.fixed?vja=1&amp;pid=96e7d250b&amp;color=255,255,255&amp;vtp=1"/>
          <p:cNvSpPr/>
          <p:nvPr/>
        </p:nvSpPr>
        <p:spPr>
          <a:xfrm>
            <a:off x="0" y="4288536"/>
            <a:ext cx="12188952" cy="356616"/>
          </a:xfrm>
          <a:prstGeom prst="rect">
            <a:avLst/>
          </a:prstGeom>
          <a:noFill/>
          <a:ln/>
        </p:spPr>
        <p:txBody>
          <a:bodyPr wrap="square" lIns="0" tIns="0" rIns="0" bIns="0" rtlCol="0" anchor="ctr"/>
          <a:lstStyle/>
          <a:p>
            <a:pPr algn="ctr">
              <a:lnSpc>
                <a:spcPct val="100000"/>
              </a:lnSpc>
            </a:pPr>
            <a:r>
              <a:rPr lang="en-US" altLang="zh-CN" sz="2000" b="0" i="0" dirty="0">
                <a:solidFill>
                  <a:srgbClr val="FFFFFF"/>
                </a:solidFill>
                <a:latin typeface="Times New Roman" pitchFamily="34" charset="0"/>
                <a:ea typeface="微软雅黑" pitchFamily="34" charset="-122"/>
                <a:cs typeface="Times New Roman" pitchFamily="34" charset="-120"/>
              </a:rPr>
              <a:t>建议用时：56分钟</a:t>
            </a: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28_1#653869a57?vja=1&amp;pid=0fe69189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10.With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summer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vacation</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children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eager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nature.</a:t>
            </a:r>
            <a:endParaRPr lang="en-US" altLang="zh-CN" sz="2000" dirty="0"/>
          </a:p>
        </p:txBody>
      </p:sp>
      <p:sp>
        <p:nvSpPr>
          <p:cNvPr id="3" name="QB_6_AN.29_1#653869a57.blank?vja=1&amp;pid=0fe691891&amp;color=0,0,0&amp;vpa=10&amp;vtp=1"/>
          <p:cNvSpPr/>
          <p:nvPr/>
        </p:nvSpPr>
        <p:spPr>
          <a:xfrm>
            <a:off x="4114229" y="845313"/>
            <a:ext cx="1311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approaching</a:t>
            </a:r>
            <a:endParaRPr lang="en-US" altLang="zh-CN" sz="2000" dirty="0"/>
          </a:p>
        </p:txBody>
      </p:sp>
      <p:sp>
        <p:nvSpPr>
          <p:cNvPr id="4" name="QB_6_AS.30_1#653869a57?vja=1&amp;pid=0fe691891&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句意为：随着暑假临近，孩子们渴望探索大自然。此处为“with+宾语+宾补”复合结构，设空处应用非谓语形式；approach和the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summer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vacation之间为逻辑上的主动关系，应用现在分词作宾补。故填approaching。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M_5_BD.383_1#894848aed?vja=1&amp;pid=a32e0f96f&amp;color=0,0,0&amp;vtp=1&amp;bt=1"/>
          <p:cNvSpPr/>
          <p:nvPr/>
        </p:nvSpPr>
        <p:spPr>
          <a:xfrm>
            <a:off x="722376" y="900000"/>
            <a:ext cx="10753344" cy="4842129"/>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[四川绵阳中学2024高二期末]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forgotten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dialled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phone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number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（机制）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draw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identified.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pieces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problems.But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example,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circle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red.</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Jeff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Johnston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Columbia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University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colleagues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recorded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activity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similar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humans’.</a:t>
            </a:r>
            <a:endParaRPr lang="en-US" altLang="zh-CN" sz="2000" dirty="0"/>
          </a:p>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disappeared.The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trained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were</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83_1#894848aed?vja=1&amp;pid=a32e0f96f&amp;color=0,0,0&amp;vtp=1&amp;bt=1">
            <a:extLst>
              <a:ext uri="{FF2B5EF4-FFF2-40B4-BE49-F238E27FC236}">
                <a16:creationId xmlns:a16="http://schemas.microsoft.com/office/drawing/2014/main" id="{8F215C19-FAED-6DB6-9710-1347FD8F3014}"/>
              </a:ext>
            </a:extLst>
          </p:cNvPr>
          <p:cNvSpPr/>
          <p:nvPr/>
        </p:nvSpPr>
        <p:spPr>
          <a:xfrm>
            <a:off x="722376" y="900000"/>
            <a:ext cx="10753344" cy="4914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supposed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remembering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（可旋转的）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performed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between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82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percent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occasionally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errors.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linked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emerged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animals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report.They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appeared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certain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enhanced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expense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result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correctly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（编码）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memory.</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assumed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simpler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explanations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encode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study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previously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unknown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source,”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Massachusetts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Institute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planning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further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experiments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better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mechanisms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behind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100" b="0" i="0" kern="0" spc="-99900" dirty="0">
                <a:solidFill>
                  <a:srgbClr val="FFFFFF"/>
                </a:solidFill>
                <a:latin typeface="Times New Roman" pitchFamily="34" charset="0"/>
                <a:ea typeface="微软雅黑" pitchFamily="34" charset="-122"/>
                <a:cs typeface="Times New Roman" pitchFamily="34" charset="-120"/>
              </a:rPr>
              <a:t>#6</a:t>
            </a:r>
            <a:endParaRPr lang="en-US" altLang="zh-CN" sz="2000" dirty="0"/>
          </a:p>
        </p:txBody>
      </p:sp>
    </p:spTree>
    <p:extLst>
      <p:ext uri="{BB962C8B-B14F-4D97-AF65-F5344CB8AC3E}">
        <p14:creationId xmlns:p14="http://schemas.microsoft.com/office/powerpoint/2010/main" val="1667582662"/>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84_1#894848aed?vja=1&amp;pid=a32e0f96f&amp;color=0,0,0&amp;vtp=1">
            <a:extLst>
              <a:ext uri="{FF2B5EF4-FFF2-40B4-BE49-F238E27FC236}">
                <a16:creationId xmlns:a16="http://schemas.microsoft.com/office/drawing/2014/main" id="{F60E4BBC-A568-1E35-568C-C7DB578ACE12}"/>
              </a:ext>
            </a:extLst>
          </p:cNvPr>
          <p:cNvSpPr/>
          <p:nvPr/>
        </p:nvSpPr>
        <p:spPr>
          <a:xfrm>
            <a:off x="722376" y="900000"/>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本文是一篇说明文。文章主要解释了什么是工作记忆以及针对工作记忆为什么会出现错误的一项相关研究的过程以及发现。</a:t>
            </a:r>
            <a:endParaRPr lang="en-US" altLang="zh-CN" sz="2000" dirty="0"/>
          </a:p>
        </p:txBody>
      </p:sp>
    </p:spTree>
    <p:extLst>
      <p:ext uri="{BB962C8B-B14F-4D97-AF65-F5344CB8AC3E}">
        <p14:creationId xmlns:p14="http://schemas.microsoft.com/office/powerpoint/2010/main" val="1226317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C_6_BD.385_1#fd3cafc5b?vja=1&amp;pid=894848a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1.What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function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memory?(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86_1#fd3cafc5b.bracket?vja=1&amp;pid=894848aed&amp;color=0,0,0&amp;vpa=166&amp;vtp=1"/>
          <p:cNvSpPr/>
          <p:nvPr/>
        </p:nvSpPr>
        <p:spPr>
          <a:xfrm>
            <a:off x="58246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385_2#fd3cafc5b.choices?vja=1&amp;pid=894848a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understanding.</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blank.</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develop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distinguishing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information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ready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mental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endParaRPr lang="en-US" altLang="zh-CN" sz="2000" dirty="0"/>
          </a:p>
        </p:txBody>
      </p:sp>
      <p:sp>
        <p:nvSpPr>
          <p:cNvPr id="5" name="QC_6_AS.387_1#fd3cafc5b?vja=1&amp;pid=894848aed&amp;color=0,0,0&amp;vtp=1"/>
          <p:cNvSpPr/>
          <p:nvPr/>
        </p:nvSpPr>
        <p:spPr>
          <a:xfrm>
            <a:off x="722376" y="2839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细节理解题。根据第二段中的“Our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keeps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pieces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information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readily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accessible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planning,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understanding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problems.”可知，工作记忆的功能是把信息储存起来以用于计划、理解和解决问题等大脑思维使用方面。故选D项。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C_6_BD.388_1#2c0bcdb2e?vja=1&amp;pid=894848a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2.What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monkeys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tasked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research?(</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89_1#2c0bcdb2e.bracket?vja=1&amp;pid=894848aed&amp;color=0,0,0&amp;vpa=167&amp;vtp=1"/>
          <p:cNvSpPr/>
          <p:nvPr/>
        </p:nvSpPr>
        <p:spPr>
          <a:xfrm>
            <a:off x="7023164"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BD.388_2#2c0bcdb2e.choices?vja=1&amp;pid=894848a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A.Correcting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errors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over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multiple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sessions.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B.Playing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rotatable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wheel.</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C.Reporting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square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memorise.</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D.Figuring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spot.</a:t>
            </a:r>
            <a:endParaRPr lang="en-US" altLang="zh-CN" sz="2000" dirty="0"/>
          </a:p>
        </p:txBody>
      </p:sp>
      <p:sp>
        <p:nvSpPr>
          <p:cNvPr id="5" name="QC_6_AS.390_1#2c0bcdb2e?vja=1&amp;pid=894848aed&amp;color=0,0,0&amp;vtp=1"/>
          <p:cNvSpPr/>
          <p:nvPr/>
        </p:nvSpPr>
        <p:spPr>
          <a:xfrm>
            <a:off x="722376" y="2839847"/>
            <a:ext cx="10753344" cy="1532509"/>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细节理解题。根据第四段中的“The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trained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square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remembering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location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matching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rotatable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wheel.”可知，在这项研究中，猴子的任务是经过训练，通过盯着一个可旋转轮盘上的对应颜色和斑点出现的位置来报告它们应该记住的方块的颜色。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C_6_BD.391_1#702e9378a?vja=1&amp;pid=894848a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3.What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suggest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swap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errors?(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2_1#702e9378a.bracket?vja=1&amp;pid=894848aed&amp;color=0,0,0&amp;vpa=168&amp;vtp=1"/>
          <p:cNvSpPr/>
          <p:nvPr/>
        </p:nvSpPr>
        <p:spPr>
          <a:xfrm>
            <a:off x="678345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BD.391_2#702e9378a.choices?vja=1&amp;pid=894848aed&amp;color=0,0,0&amp;vtp=1"/>
          <p:cNvSpPr/>
          <p:nvPr/>
        </p:nvSpPr>
        <p:spPr>
          <a:xfrm>
            <a:off x="722376" y="1277747"/>
            <a:ext cx="10753344" cy="1490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A.They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unusual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responses.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B.They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tendency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forgetfulness.</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C.They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working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endParaRPr lang="en-US" altLang="zh-CN" sz="2000" dirty="0"/>
          </a:p>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D.They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memory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selection.</a:t>
            </a:r>
            <a:endParaRPr lang="en-US" altLang="zh-CN" sz="2000" dirty="0"/>
          </a:p>
        </p:txBody>
      </p:sp>
      <p:sp>
        <p:nvSpPr>
          <p:cNvPr id="5" name="QC_6_AS.393_1#702e9378a?vja=1&amp;pid=894848aed&amp;color=0,0,0&amp;vtp=1"/>
          <p:cNvSpPr/>
          <p:nvPr/>
        </p:nvSpPr>
        <p:spPr>
          <a:xfrm>
            <a:off x="722376" y="28398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细节理解题。根据倒数第二段“The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research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suggests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brain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responses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linked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swap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errors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emerged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animals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which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colour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report.They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appeared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during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‘selection’</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”可知，研究表明，与交换错误相关的大脑反应是在记忆“选择”过程中产生的，即交换错误是记忆选择的结果。故选D项。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6_BD.394_1#911e8a5b7?vja=1&amp;pid=894848ae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Times New Roman" pitchFamily="34" charset="0"/>
                <a:ea typeface="微软雅黑" pitchFamily="34" charset="-122"/>
                <a:cs typeface="Times New Roman" pitchFamily="34" charset="-120"/>
              </a:rPr>
              <a:t>4.What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Earl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Miller’s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towards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findings?(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3" name="QC_6_AN.395_1#911e8a5b7.bracket?vja=1&amp;pid=894848aed&amp;color=0,0,0&amp;vpa=169&amp;vtp=1"/>
          <p:cNvSpPr/>
          <p:nvPr/>
        </p:nvSpPr>
        <p:spPr>
          <a:xfrm>
            <a:off x="7801166"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BD.394_2#911e8a5b7.choices?vja=1&amp;pid=894848aed&amp;color=0,0,0&amp;vtp=1"/>
          <p:cNvSpPr/>
          <p:nvPr/>
        </p:nvSpPr>
        <p:spPr>
          <a:xfrm>
            <a:off x="722376" y="1272159"/>
            <a:ext cx="10753344" cy="347853"/>
          </a:xfrm>
          <a:prstGeom prst="rect">
            <a:avLst/>
          </a:prstGeom>
          <a:noFill/>
          <a:ln/>
        </p:spPr>
        <p:txBody>
          <a:bodyPr wrap="square" lIns="0" tIns="0" rIns="0" bIns="0" rtlCol="0" anchor="t"/>
          <a:lstStyle/>
          <a:p>
            <a:pPr>
              <a:lnSpc>
                <a:spcPct val="125000"/>
              </a:lnSpc>
              <a:tabLst>
                <a:tab pos="2541954" algn="l"/>
                <a:tab pos="5579207" algn="l"/>
                <a:tab pos="8298961" algn="l"/>
              </a:tabLst>
            </a:pP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Unclear.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Appreciative.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Objective.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.Negative.</a:t>
            </a:r>
            <a:endParaRPr lang="en-US" altLang="zh-CN" sz="2000" dirty="0"/>
          </a:p>
        </p:txBody>
      </p:sp>
      <p:sp>
        <p:nvSpPr>
          <p:cNvPr id="5" name="QC_6_AS.396_1#911e8a5b7?vja=1&amp;pid=894848aed&amp;color=0,0,0&amp;vtp=1"/>
          <p:cNvSpPr/>
          <p:nvPr/>
        </p:nvSpPr>
        <p:spPr>
          <a:xfrm>
            <a:off x="722376" y="1696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推理判断题。根据最后一段中的“‘Everyone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assumed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simpler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explanations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failure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encode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forgetting,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very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shows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working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memory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errors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from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previously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unknown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source,’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says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Earl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Miller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Massachusetts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Institute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Technology.”可知，厄尔·米勒认为这项研究非常酷，它表明工作记忆错误来自一个以前未知的来源。由此可推知，厄尔·米勒对研究发现持赞赏态度。故选B项。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M_5_BD.397_1#55c55f9fd?vja=1&amp;pid=eadd9ff48&amp;color=0,0,0&amp;vtp=1&amp;bt=1"/>
          <p:cNvSpPr/>
          <p:nvPr/>
        </p:nvSpPr>
        <p:spPr>
          <a:xfrm>
            <a:off x="722376" y="900000"/>
            <a:ext cx="10753344" cy="4953000"/>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[黑龙江哈尔滨三中2024高二期末]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guidelines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define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okay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interpersonal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relationships.As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comfort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levels,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benefits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boosting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self-respect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maintaining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space.1.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helpful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regular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basis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relevant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circumstances.</a:t>
            </a:r>
            <a:endParaRPr lang="en-US" altLang="zh-CN" sz="2000" dirty="0"/>
          </a:p>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reflects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attitude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responsibility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life.Taking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influence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knowledge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establish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you.</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communicate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effectively.3.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straightforward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manner;</a:t>
            </a:r>
          </a:p>
          <a:p>
            <a:pPr algn="just">
              <a:lnSpc>
                <a:spcPct val="125000"/>
              </a:lnSpc>
            </a:pPr>
            <a:endParaRPr lang="en-US" altLang="zh-CN" sz="2000" dirty="0"/>
          </a:p>
        </p:txBody>
      </p:sp>
      <p:sp>
        <p:nvSpPr>
          <p:cNvPr id="3" name="QM_5_AN.398_1#55c55f9fd.blank?vja=1&amp;pid=eadd9ff48&amp;color=0,0,0&amp;vpa=170&amp;vtp=1"/>
          <p:cNvSpPr/>
          <p:nvPr/>
        </p:nvSpPr>
        <p:spPr>
          <a:xfrm>
            <a:off x="10439781" y="2004900"/>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M_5_AN.399_1#55c55f9fd.blank?vja=1&amp;pid=eadd9ff48&amp;color=0,0,0&amp;vpa=171&amp;vtp=1"/>
          <p:cNvSpPr/>
          <p:nvPr/>
        </p:nvSpPr>
        <p:spPr>
          <a:xfrm>
            <a:off x="1481201" y="3147900"/>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5" name="QM_5_AN.400_1#55c55f9fd.blank?vja=1&amp;pid=eadd9ff48&amp;color=0,0,0&amp;vpa=172&amp;vtp=1"/>
          <p:cNvSpPr/>
          <p:nvPr/>
        </p:nvSpPr>
        <p:spPr>
          <a:xfrm>
            <a:off x="2085594" y="543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7_1#55c55f9fd?vja=1&amp;pid=eadd9ff48&amp;color=0,0,0&amp;vtp=1&amp;bt=1">
            <a:extLst>
              <a:ext uri="{FF2B5EF4-FFF2-40B4-BE49-F238E27FC236}">
                <a16:creationId xmlns:a16="http://schemas.microsoft.com/office/drawing/2014/main" id="{6C7F2659-ED48-85EE-7020-897A6D09EAF3}"/>
              </a:ext>
            </a:extLst>
          </p:cNvPr>
          <p:cNvSpPr/>
          <p:nvPr/>
        </p:nvSpPr>
        <p:spPr>
          <a:xfrm>
            <a:off x="722376" y="900000"/>
            <a:ext cx="10753344" cy="1104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anose="02010600030101010101" pitchFamily="2" charset="-122"/>
                <a:ea typeface="微软雅黑" pitchFamily="34" charset="-122"/>
                <a:cs typeface="Times New Roma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speak</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needs.Additionally,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take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step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tensions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boundaries.Allow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cool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restarting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conversation.4.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100" b="0" i="0" kern="0" spc="-99900">
                <a:solidFill>
                  <a:srgbClr val="FFFFFF"/>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
        <p:nvSpPr>
          <p:cNvPr id="3" name="QM_5_AN.401_1#55c55f9fd.blank?vja=1&amp;pid=eadd9ff48&amp;color=0,0,0&amp;vpa=173&amp;vtp=1">
            <a:extLst>
              <a:ext uri="{FF2B5EF4-FFF2-40B4-BE49-F238E27FC236}">
                <a16:creationId xmlns:a16="http://schemas.microsoft.com/office/drawing/2014/main" id="{4A9064B2-8633-4ADC-8B7C-7D128363A30A}"/>
              </a:ext>
            </a:extLst>
          </p:cNvPr>
          <p:cNvSpPr/>
          <p:nvPr/>
        </p:nvSpPr>
        <p:spPr>
          <a:xfrm>
            <a:off x="8418576" y="1623900"/>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4" name="QM_5_BD.402_1#55c55f9fd?vja=1&amp;pid=eadd9ff48&amp;color=0,0,0&amp;mp=1&amp;vtp=1&amp;bt=1"/>
          <p:cNvSpPr/>
          <p:nvPr/>
        </p:nvSpPr>
        <p:spPr>
          <a:xfrm>
            <a:off x="722376" y="2090445"/>
            <a:ext cx="10753344" cy="1837246"/>
          </a:xfrm>
          <a:prstGeom prst="rect">
            <a:avLst/>
          </a:prstGeom>
          <a:noFill/>
          <a:ln/>
        </p:spPr>
        <p:txBody>
          <a:bodyPr wrap="square" lIns="0" tIns="0" rIns="0" bIns="0" rtlCol="0" anchor="t"/>
          <a:lstStyle/>
          <a:p>
            <a:pPr algn="just">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During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essential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everything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burnout,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frustration.It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consider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acceptable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unacceptable.5.</a:t>
            </a:r>
            <a:r>
              <a:rPr lang="en-US" altLang="zh-CN" sz="2000" i="0" dirty="0">
                <a:solidFill>
                  <a:srgbClr val="000000"/>
                </a:solidFill>
                <a:latin typeface="SimSun" panose="02010600030101010101" pitchFamily="2" charset="-122"/>
                <a:ea typeface="微软雅黑" pitchFamily="34" charset="-122"/>
                <a:cs typeface="Times New Roman" pitchFamily="34" charset="-120"/>
              </a:rPr>
              <a:t>_</a:t>
            </a:r>
            <a:r>
              <a:rPr lang="en-US" altLang="zh-CN" sz="2000" i="0" dirty="0">
                <a:solidFill>
                  <a:srgbClr val="000000"/>
                </a:solidFill>
                <a:latin typeface="SimSun" pitchFamily="34" charset="0"/>
                <a:ea typeface="SimSun" pitchFamily="34" charset="-122"/>
                <a:cs typeface="SimSun" pitchFamily="34" charset="-120"/>
              </a:rPr>
              <a:t>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situation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respectfully.You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surrounding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values.</a:t>
            </a:r>
            <a:r>
              <a:rPr lang="en-US" altLang="zh-CN" sz="100" b="0" i="0" kern="0" spc="-99900" dirty="0">
                <a:solidFill>
                  <a:srgbClr val="FFFFFF"/>
                </a:solidFill>
                <a:latin typeface="Times New Roman" pitchFamily="34" charset="0"/>
                <a:ea typeface="微软雅黑" pitchFamily="34" charset="-122"/>
                <a:cs typeface="Times New Roman" pitchFamily="34" charset="-120"/>
              </a:rPr>
              <a:t>#4</a:t>
            </a:r>
            <a:endParaRPr lang="en-US" altLang="zh-CN" sz="2000" dirty="0"/>
          </a:p>
        </p:txBody>
      </p:sp>
      <p:sp>
        <p:nvSpPr>
          <p:cNvPr id="5" name="QM_5_AN.403_1#55c55f9fd.blank?vja=1&amp;pid=eadd9ff48&amp;color=0,0,0&amp;mp=1&amp;vpa=174&amp;vtp=1"/>
          <p:cNvSpPr/>
          <p:nvPr/>
        </p:nvSpPr>
        <p:spPr>
          <a:xfrm>
            <a:off x="7906576" y="2835776"/>
            <a:ext cx="241300" cy="346583"/>
          </a:xfrm>
          <a:prstGeom prst="rect">
            <a:avLst/>
          </a:prstGeom>
          <a:noFill/>
          <a:ln/>
        </p:spPr>
        <p:txBody>
          <a:bodyPr wrap="none" lIns="0" tIns="0" rIns="0" bIns="0" rtlCol="0" anchor="t"/>
          <a:lstStyle/>
          <a:p>
            <a:pPr algn="ctr">
              <a:lnSpc>
                <a:spcPct val="123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23608939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4" name="QM_5_BD.402_2#55c55f9fd?vja=1&amp;pid=eadd9ff48&amp;color=0,0,0&amp;vtp=1"/>
          <p:cNvSpPr/>
          <p:nvPr/>
        </p:nvSpPr>
        <p:spPr>
          <a:xfrm>
            <a:off x="722376" y="1296555"/>
            <a:ext cx="10753344" cy="2587054"/>
          </a:xfrm>
          <a:prstGeom prst="rect">
            <a:avLst/>
          </a:prstGeom>
          <a:noFill/>
          <a:ln/>
        </p:spPr>
        <p:txBody>
          <a:bodyPr wrap="square" lIns="0" tIns="0" rIns="0" bIns="0" rtlCol="0" anchor="t"/>
          <a:lstStyle/>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A.Honesty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respect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process.</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B.Pick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argument.</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C.Firstly,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identify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boundaries.</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D.When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crossed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remind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her.</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healthy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social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activities.</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F.Keeping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disapprove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helps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understand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yourself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better.</a:t>
            </a:r>
            <a:endParaRPr lang="en-US" altLang="zh-CN" sz="2000" dirty="0"/>
          </a:p>
          <a:p>
            <a:pPr algn="l">
              <a:lnSpc>
                <a:spcPct val="12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contributes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possible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solutions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regarding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boundary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setting.</a:t>
            </a:r>
            <a:r>
              <a:rPr lang="en-US" altLang="zh-CN" sz="100" b="0" i="0" kern="0" spc="-99900" dirty="0">
                <a:solidFill>
                  <a:srgbClr val="FFFFFF"/>
                </a:solidFill>
                <a:latin typeface="Times New Roman" pitchFamily="34" charset="0"/>
                <a:ea typeface="微软雅黑" pitchFamily="34" charset="-122"/>
                <a:cs typeface="Times New Roman" pitchFamily="34" charset="-120"/>
              </a:rPr>
              <a:t>#7</a:t>
            </a:r>
            <a:endParaRPr lang="en-US" altLang="zh-CN" sz="2000" dirty="0"/>
          </a:p>
        </p:txBody>
      </p:sp>
      <p:sp>
        <p:nvSpPr>
          <p:cNvPr id="5" name="QM_5_EX.404_1#55c55f9fd?vja=1&amp;pid=eadd9ff48&amp;color=0,0,0&amp;vtp=1"/>
          <p:cNvSpPr/>
          <p:nvPr/>
        </p:nvSpPr>
        <p:spPr>
          <a:xfrm>
            <a:off x="722376" y="3925455"/>
            <a:ext cx="10753344" cy="721741"/>
          </a:xfrm>
          <a:prstGeom prst="rect">
            <a:avLst/>
          </a:prstGeom>
          <a:noFill/>
          <a:ln/>
        </p:spPr>
        <p:txBody>
          <a:bodyPr wrap="square" lIns="0" tIns="0" rIns="0" bIns="0" rtlCol="0" anchor="t"/>
          <a:lstStyle/>
          <a:p>
            <a:pPr algn="l">
              <a:lnSpc>
                <a:spcPct val="123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本文是一篇说明文，主要介绍了在人际交往中，个人边界的重要性、如何设定自己的边界以及与他人沟通自己的边界的方法。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06a279a44?vja=1&amp;pid=d0ec458dd&amp;color=0,0,0&amp;vtp=1&amp;bt=1"/>
          <p:cNvSpPr/>
          <p:nvPr/>
        </p:nvSpPr>
        <p:spPr>
          <a:xfrm>
            <a:off x="722376" y="896112"/>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根据提示补全句子。</a:t>
            </a: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1.这部电影基于一个真实的故事，使观众感动得落泪。</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ct val="124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 ________ ___ _____ ______</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the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film</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moved</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its</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audience</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tears.</a:t>
            </a:r>
            <a:endParaRPr lang="en-US" altLang="zh-CN" sz="2000" dirty="0"/>
          </a:p>
        </p:txBody>
      </p:sp>
      <p:sp>
        <p:nvSpPr>
          <p:cNvPr id="4" name="QB_6_AN.32_1#06a279a44.blank?vja=1&amp;pid=d0ec458dd&amp;color=0,0,0&amp;vpa=11&amp;vtp=1"/>
          <p:cNvSpPr/>
          <p:nvPr/>
        </p:nvSpPr>
        <p:spPr>
          <a:xfrm>
            <a:off x="808101" y="1613916"/>
            <a:ext cx="677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Based</a:t>
            </a:r>
            <a:endParaRPr lang="en-US" altLang="zh-CN" sz="2000" dirty="0"/>
          </a:p>
        </p:txBody>
      </p:sp>
      <p:sp>
        <p:nvSpPr>
          <p:cNvPr id="5" name="QB_6_AN.33_1#06a279a44.blank?vja=1&amp;pid=d0ec458dd&amp;color=0,0,0&amp;vpa=12&amp;vtp=1"/>
          <p:cNvSpPr/>
          <p:nvPr/>
        </p:nvSpPr>
        <p:spPr>
          <a:xfrm>
            <a:off x="1786001" y="1601216"/>
            <a:ext cx="889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on/upon</a:t>
            </a:r>
            <a:endParaRPr lang="en-US" altLang="zh-CN" sz="2000" dirty="0"/>
          </a:p>
        </p:txBody>
      </p:sp>
      <p:sp>
        <p:nvSpPr>
          <p:cNvPr id="6" name="QB_6_AN.34_1#06a279a44.blank?vja=1&amp;pid=d0ec458dd&amp;color=0,0,0&amp;vpa=13&amp;vtp=1"/>
          <p:cNvSpPr/>
          <p:nvPr/>
        </p:nvSpPr>
        <p:spPr>
          <a:xfrm>
            <a:off x="2967101" y="1613916"/>
            <a:ext cx="1698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B_6_AN.35_1#06a279a44.blank?vja=1&amp;pid=d0ec458dd&amp;color=0,0,0&amp;vpa=14&amp;vtp=1"/>
          <p:cNvSpPr/>
          <p:nvPr/>
        </p:nvSpPr>
        <p:spPr>
          <a:xfrm>
            <a:off x="3462401" y="1613916"/>
            <a:ext cx="450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true</a:t>
            </a:r>
            <a:endParaRPr lang="en-US" altLang="zh-CN" sz="2000" dirty="0"/>
          </a:p>
        </p:txBody>
      </p:sp>
      <p:sp>
        <p:nvSpPr>
          <p:cNvPr id="8" name="QB_6_AN.36_1#06a279a44.blank?vja=1&amp;pid=d0ec458dd&amp;color=0,0,0&amp;vpa=15&amp;vtp=1"/>
          <p:cNvSpPr/>
          <p:nvPr/>
        </p:nvSpPr>
        <p:spPr>
          <a:xfrm>
            <a:off x="4224401" y="1601216"/>
            <a:ext cx="5635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story</a:t>
            </a:r>
            <a:endParaRPr lang="en-US" altLang="zh-CN" sz="2000" dirty="0"/>
          </a:p>
        </p:txBody>
      </p:sp>
      <p:sp>
        <p:nvSpPr>
          <p:cNvPr id="9" name="QO_6_BD.37_1#9cfe0501d?vja=1&amp;pid=d0ec458dd&amp;color=0,0,0&amp;vtp=1"/>
          <p:cNvSpPr/>
          <p:nvPr/>
        </p:nvSpPr>
        <p:spPr>
          <a:xfrm>
            <a:off x="722376" y="2038985"/>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2.均衡饮食对预防一些疾病有着积极的作用。（part）</a:t>
            </a:r>
            <a:endParaRPr lang="en-US" altLang="zh-CN" sz="2000" dirty="0"/>
          </a:p>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Having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balanced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diseases.</a:t>
            </a:r>
            <a:endParaRPr lang="en-US" altLang="zh-CN" sz="2000" dirty="0"/>
          </a:p>
        </p:txBody>
      </p:sp>
      <p:sp>
        <p:nvSpPr>
          <p:cNvPr id="10" name="QO_6_AN.38_1#9cfe0501d?vja=1&amp;pid=d0ec458dd&amp;color=0,0,0&amp;vtp=1"/>
          <p:cNvSpPr/>
          <p:nvPr/>
        </p:nvSpPr>
        <p:spPr>
          <a:xfrm>
            <a:off x="722376" y="2795397"/>
            <a:ext cx="10753344" cy="345567"/>
          </a:xfrm>
          <a:prstGeom prst="rect">
            <a:avLst/>
          </a:prstGeom>
          <a:noFill/>
          <a:ln/>
        </p:spPr>
        <p:txBody>
          <a:bodyPr wrap="square" lIns="0" tIns="0" rIns="0" bIns="0" rtlCol="0" anchor="t"/>
          <a:lstStyle/>
          <a:p>
            <a:pPr algn="l">
              <a:lnSpc>
                <a:spcPct val="124000"/>
              </a:lnSpc>
            </a:pPr>
            <a:r>
              <a:rPr lang="en-US" altLang="zh-CN" sz="2000" b="1" i="0" dirty="0">
                <a:solidFill>
                  <a:srgbClr val="FF0000"/>
                </a:solidFill>
                <a:latin typeface="Times New Roman" pitchFamily="34" charset="0"/>
                <a:ea typeface="微软雅黑" pitchFamily="34" charset="-122"/>
                <a:cs typeface="Times New Roman" pitchFamily="34" charset="-120"/>
              </a:rPr>
              <a:t>[答案]</a:t>
            </a:r>
            <a:r>
              <a:rPr lang="en-US" altLang="zh-CN" sz="2000" b="1"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plays</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positive/an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active</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part</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in</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preventing</a:t>
            </a:r>
            <a:endParaRPr lang="en-US" altLang="zh-CN" sz="2000" dirty="0"/>
          </a:p>
        </p:txBody>
      </p:sp>
      <p:sp>
        <p:nvSpPr>
          <p:cNvPr id="11" name="QB_6_BD.39_1#cabdac4e0?vja=1&amp;pid=d0ec458dd&amp;color=0,0,0&amp;vtp=1"/>
          <p:cNvSpPr/>
          <p:nvPr/>
        </p:nvSpPr>
        <p:spPr>
          <a:xfrm>
            <a:off x="722376" y="3181985"/>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3.除了污染和交通堵塞，汽车安全也是一些地区面临的一个关键问题。（top）</a:t>
            </a:r>
            <a:endParaRPr lang="en-US" altLang="zh-CN" sz="2000" dirty="0"/>
          </a:p>
          <a:p>
            <a:pPr algn="l">
              <a:lnSpc>
                <a:spcPct val="1240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pollution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traffic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jams,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safety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critical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issue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areas.</a:t>
            </a:r>
            <a:endParaRPr lang="en-US" altLang="zh-CN" sz="2000" dirty="0"/>
          </a:p>
        </p:txBody>
      </p:sp>
      <p:sp>
        <p:nvSpPr>
          <p:cNvPr id="12" name="QB_6_AN.40_1#cabdac4e0.blank?vja=1&amp;pid=d0ec458dd&amp;color=0,0,0&amp;vpa=16&amp;vtp=1"/>
          <p:cNvSpPr/>
          <p:nvPr/>
        </p:nvSpPr>
        <p:spPr>
          <a:xfrm>
            <a:off x="770001" y="3521837"/>
            <a:ext cx="3683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On</a:t>
            </a:r>
            <a:endParaRPr lang="en-US" altLang="zh-CN" sz="2000" dirty="0"/>
          </a:p>
        </p:txBody>
      </p:sp>
      <p:sp>
        <p:nvSpPr>
          <p:cNvPr id="13" name="QB_6_AN.41_1#cabdac4e0.blank?vja=1&amp;pid=d0ec458dd&amp;color=0,0,0&amp;vpa=17&amp;vtp=1"/>
          <p:cNvSpPr/>
          <p:nvPr/>
        </p:nvSpPr>
        <p:spPr>
          <a:xfrm>
            <a:off x="1405001" y="3509137"/>
            <a:ext cx="3810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top</a:t>
            </a:r>
            <a:endParaRPr lang="en-US" altLang="zh-CN" sz="2000" dirty="0"/>
          </a:p>
        </p:txBody>
      </p:sp>
      <p:sp>
        <p:nvSpPr>
          <p:cNvPr id="14" name="QB_6_AN.42_1#cabdac4e0.blank?vja=1&amp;pid=d0ec458dd&amp;color=0,0,0&amp;vpa=18&amp;vtp=1"/>
          <p:cNvSpPr/>
          <p:nvPr/>
        </p:nvSpPr>
        <p:spPr>
          <a:xfrm>
            <a:off x="2027301" y="3521837"/>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15" name="QB_6_AS.43_1#cabdac4e0?vja=1&amp;pid=d0ec458dd&amp;color=0,0,0&amp;vtp=1"/>
          <p:cNvSpPr/>
          <p:nvPr/>
        </p:nvSpPr>
        <p:spPr>
          <a:xfrm>
            <a:off x="722376" y="3940429"/>
            <a:ext cx="10753344" cy="375158"/>
          </a:xfrm>
          <a:prstGeom prst="rect">
            <a:avLst/>
          </a:prstGeom>
          <a:noFill/>
          <a:ln/>
        </p:spPr>
        <p:txBody>
          <a:bodyPr wrap="square" lIns="0" tIns="0" rIns="0" bIns="0" rtlCol="0" anchor="t"/>
          <a:lstStyle/>
          <a:p>
            <a:pPr algn="l">
              <a:lnSpc>
                <a:spcPct val="124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top</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意为“除</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之外”。</a:t>
            </a:r>
            <a:endParaRPr lang="en-US" altLang="zh-CN" sz="2200" dirty="0"/>
          </a:p>
        </p:txBody>
      </p:sp>
      <p:sp>
        <p:nvSpPr>
          <p:cNvPr id="16" name="QB_6_BD.44_1#797c20581?vja=1&amp;pid=d0ec458dd&amp;color=0,0,0&amp;vtp=1"/>
          <p:cNvSpPr/>
          <p:nvPr/>
        </p:nvSpPr>
        <p:spPr>
          <a:xfrm>
            <a:off x="722376" y="4320794"/>
            <a:ext cx="10753344" cy="723519"/>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4.不幸的是，昨天的那场洪水让数百万人无家可归。（“leave+宾语+宾补”结构）</a:t>
            </a:r>
            <a:endParaRPr lang="en-US" altLang="zh-CN" sz="2000" dirty="0"/>
          </a:p>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Unfortunately,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yesterday</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p:txBody>
      </p:sp>
      <p:sp>
        <p:nvSpPr>
          <p:cNvPr id="17" name="QB_6_AN.45_1#797c20581.blank?vja=1&amp;pid=d0ec458dd&amp;color=0,0,0&amp;vpa=19&amp;vtp=1"/>
          <p:cNvSpPr/>
          <p:nvPr/>
        </p:nvSpPr>
        <p:spPr>
          <a:xfrm>
            <a:off x="4550791" y="4660646"/>
            <a:ext cx="39370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left</a:t>
            </a:r>
            <a:endParaRPr lang="en-US" altLang="zh-CN" sz="2000" dirty="0"/>
          </a:p>
        </p:txBody>
      </p:sp>
      <p:sp>
        <p:nvSpPr>
          <p:cNvPr id="18" name="QB_6_AN.46_1#797c20581.blank?vja=1&amp;pid=d0ec458dd&amp;color=0,0,0&amp;vpa=20&amp;vtp=1"/>
          <p:cNvSpPr/>
          <p:nvPr/>
        </p:nvSpPr>
        <p:spPr>
          <a:xfrm>
            <a:off x="5198491" y="4660646"/>
            <a:ext cx="8858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millions</a:t>
            </a:r>
            <a:endParaRPr lang="en-US" altLang="zh-CN" sz="2000" dirty="0"/>
          </a:p>
        </p:txBody>
      </p:sp>
      <p:sp>
        <p:nvSpPr>
          <p:cNvPr id="19" name="QB_6_AN.47_1#797c20581.blank?vja=1&amp;pid=d0ec458dd&amp;color=0,0,0&amp;vpa=21&amp;vtp=1"/>
          <p:cNvSpPr/>
          <p:nvPr/>
        </p:nvSpPr>
        <p:spPr>
          <a:xfrm>
            <a:off x="6328791" y="4660646"/>
            <a:ext cx="2682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of</a:t>
            </a:r>
            <a:endParaRPr lang="en-US" altLang="zh-CN" sz="2000" dirty="0"/>
          </a:p>
        </p:txBody>
      </p:sp>
      <p:sp>
        <p:nvSpPr>
          <p:cNvPr id="20" name="QB_6_AN.48_1#797c20581.blank?vja=1&amp;pid=d0ec458dd&amp;color=0,0,0&amp;vpa=22&amp;vtp=1"/>
          <p:cNvSpPr/>
          <p:nvPr/>
        </p:nvSpPr>
        <p:spPr>
          <a:xfrm>
            <a:off x="6862191" y="4647946"/>
            <a:ext cx="733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people</a:t>
            </a:r>
            <a:endParaRPr lang="en-US" altLang="zh-CN" sz="2000" dirty="0"/>
          </a:p>
        </p:txBody>
      </p:sp>
      <p:sp>
        <p:nvSpPr>
          <p:cNvPr id="21" name="QB_6_AN.49_1#797c20581.blank?vja=1&amp;pid=d0ec458dd&amp;color=0,0,0&amp;vpa=23&amp;vtp=1"/>
          <p:cNvSpPr/>
          <p:nvPr/>
        </p:nvSpPr>
        <p:spPr>
          <a:xfrm>
            <a:off x="7865491" y="4660646"/>
            <a:ext cx="10001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homeless</a:t>
            </a:r>
            <a:endParaRPr lang="en-US" altLang="zh-CN" sz="2000" dirty="0"/>
          </a:p>
        </p:txBody>
      </p:sp>
      <p:sp>
        <p:nvSpPr>
          <p:cNvPr id="22" name="QB_6_BD.50_1#8bf55c7ce?vja=1&amp;pid=d0ec458dd&amp;color=0,0,0&amp;vtp=1"/>
          <p:cNvSpPr/>
          <p:nvPr/>
        </p:nvSpPr>
        <p:spPr>
          <a:xfrm>
            <a:off x="722376" y="5086985"/>
            <a:ext cx="10753344" cy="1101471"/>
          </a:xfrm>
          <a:prstGeom prst="rect">
            <a:avLst/>
          </a:prstGeom>
          <a:noFill/>
          <a:ln/>
        </p:spPr>
        <p:txBody>
          <a:bodyPr wrap="square" lIns="0" tIns="0" rIns="0" bIns="0" rtlCol="0" anchor="t"/>
          <a:lstStyle/>
          <a:p>
            <a:pPr algn="l">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5.越来越多的公路建成，使人们到中国各地旅行更加方便。</a:t>
            </a:r>
            <a:endParaRPr lang="en-US" altLang="zh-CN" sz="2000" dirty="0"/>
          </a:p>
          <a:p>
            <a:pPr algn="just">
              <a:lnSpc>
                <a:spcPct val="124000"/>
              </a:lnSpc>
            </a:pP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highways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built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travel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endParaRPr lang="en-US" altLang="zh-CN" sz="2000" dirty="0"/>
          </a:p>
        </p:txBody>
      </p:sp>
      <p:sp>
        <p:nvSpPr>
          <p:cNvPr id="23" name="QB_6_AN.51_1#8bf55c7ce.blank?vja=1&amp;pid=d0ec458dd&amp;color=0,0,0&amp;vpa=24&amp;vtp=1"/>
          <p:cNvSpPr/>
          <p:nvPr/>
        </p:nvSpPr>
        <p:spPr>
          <a:xfrm>
            <a:off x="5793042" y="5414137"/>
            <a:ext cx="817563"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making</a:t>
            </a:r>
            <a:endParaRPr lang="en-US" altLang="zh-CN" sz="2000" dirty="0"/>
          </a:p>
        </p:txBody>
      </p:sp>
      <p:sp>
        <p:nvSpPr>
          <p:cNvPr id="24" name="QB_6_AN.52_1#8bf55c7ce.blank?vja=1&amp;pid=d0ec458dd&amp;color=0,0,0&amp;vpa=25&amp;vtp=1"/>
          <p:cNvSpPr/>
          <p:nvPr/>
        </p:nvSpPr>
        <p:spPr>
          <a:xfrm>
            <a:off x="6966458" y="5426837"/>
            <a:ext cx="196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it</a:t>
            </a:r>
            <a:endParaRPr lang="en-US" altLang="zh-CN" sz="2000" dirty="0"/>
          </a:p>
        </p:txBody>
      </p:sp>
      <p:sp>
        <p:nvSpPr>
          <p:cNvPr id="25" name="QB_6_AN.53_1#8bf55c7ce.blank?vja=1&amp;pid=d0ec458dd&amp;color=0,0,0&amp;vpa=26&amp;vtp=1"/>
          <p:cNvSpPr/>
          <p:nvPr/>
        </p:nvSpPr>
        <p:spPr>
          <a:xfrm>
            <a:off x="7504875" y="5426837"/>
            <a:ext cx="577850"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more</a:t>
            </a:r>
            <a:endParaRPr lang="en-US" altLang="zh-CN" sz="2000" dirty="0"/>
          </a:p>
        </p:txBody>
      </p:sp>
      <p:sp>
        <p:nvSpPr>
          <p:cNvPr id="26" name="QB_6_AN.54_1#8bf55c7ce.blank?vja=1&amp;pid=d0ec458dd&amp;color=0,0,0&amp;vpa=27&amp;vtp=1"/>
          <p:cNvSpPr/>
          <p:nvPr/>
        </p:nvSpPr>
        <p:spPr>
          <a:xfrm>
            <a:off x="8373491" y="5426837"/>
            <a:ext cx="1169988"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convenient</a:t>
            </a:r>
            <a:endParaRPr lang="en-US" altLang="zh-CN" sz="2000" dirty="0"/>
          </a:p>
        </p:txBody>
      </p:sp>
      <p:sp>
        <p:nvSpPr>
          <p:cNvPr id="27" name="QB_6_AN.55_1#8bf55c7ce.blank?vja=1&amp;pid=d0ec458dd&amp;color=0,0,0&amp;vpa=28&amp;vtp=1"/>
          <p:cNvSpPr/>
          <p:nvPr/>
        </p:nvSpPr>
        <p:spPr>
          <a:xfrm>
            <a:off x="9839008" y="5426837"/>
            <a:ext cx="352425" cy="348869"/>
          </a:xfrm>
          <a:prstGeom prst="rect">
            <a:avLst/>
          </a:prstGeom>
          <a:noFill/>
          <a:ln/>
        </p:spPr>
        <p:txBody>
          <a:bodyPr wrap="none" lIns="0" tIns="0" rIns="0" bIns="0" rtlCol="0" anchor="t"/>
          <a:lstStyle/>
          <a:p>
            <a:pPr algn="ctr">
              <a:lnSpc>
                <a:spcPct val="124000"/>
              </a:lnSpc>
            </a:pPr>
            <a:r>
              <a:rPr lang="en-US" altLang="zh-CN" sz="2000" b="0" i="0" dirty="0">
                <a:solidFill>
                  <a:srgbClr val="FF0000"/>
                </a:solidFill>
                <a:latin typeface="Times New Roman" pitchFamily="34" charset="0"/>
                <a:ea typeface="微软雅黑" pitchFamily="34" charset="-122"/>
                <a:cs typeface="Times New Roman"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2" grpId="0" build="p" animBg="1"/>
      <p:bldP spid="13" grpId="0" build="p" animBg="1"/>
      <p:bldP spid="14" grpId="0" build="p" animBg="1"/>
      <p:bldP spid="15" grpId="0" build="p" animBg="1"/>
      <p:bldP spid="17" grpId="0" build="p" animBg="1"/>
      <p:bldP spid="18" grpId="0" build="p" animBg="1"/>
      <p:bldP spid="19" grpId="0" build="p" animBg="1"/>
      <p:bldP spid="20" grpId="0" build="p" animBg="1"/>
      <p:bldP spid="21" grpId="0" build="p" animBg="1"/>
      <p:bldP spid="23" grpId="0" build="p" animBg="1"/>
      <p:bldP spid="24" grpId="0" build="p" animBg="1"/>
      <p:bldP spid="25" grpId="0" build="p" animBg="1"/>
      <p:bldP spid="26" grpId="0" build="p" animBg="1"/>
      <p:bldP spid="27"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B_6_BD.405_1#32a061e9f?vja=1&amp;pid=55c55f9f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06_1#32a061e9f.blank?vja=1&amp;pid=55c55f9fd&amp;color=0,0,0&amp;vpa=175&amp;vtp=1"/>
          <p:cNvSpPr/>
          <p:nvPr/>
        </p:nvSpPr>
        <p:spPr>
          <a:xfrm>
            <a:off x="1036701" y="858013"/>
            <a:ext cx="2127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a:t>
            </a:r>
            <a:endParaRPr lang="en-US" altLang="zh-CN" sz="2000" dirty="0"/>
          </a:p>
        </p:txBody>
      </p:sp>
      <p:sp>
        <p:nvSpPr>
          <p:cNvPr id="4" name="QB_6_AS.407_1#32a061e9f?vja=1&amp;pid=55c55f9fd&amp;color=0,0,0&amp;vtp=1"/>
          <p:cNvSpPr/>
          <p:nvPr/>
        </p:nvSpPr>
        <p:spPr>
          <a:xfrm>
            <a:off x="722376" y="1315847"/>
            <a:ext cx="10753344" cy="1151255"/>
          </a:xfrm>
          <a:prstGeom prst="rect">
            <a:avLst/>
          </a:prstGeom>
          <a:noFill/>
          <a:ln/>
        </p:spPr>
        <p:txBody>
          <a:bodyPr wrap="square" lIns="0" tIns="0" rIns="0" bIns="0" rtlCol="0" anchor="t"/>
          <a:lstStyle/>
          <a:p>
            <a:pPr algn="l">
              <a:lnSpc>
                <a:spcPct val="125000"/>
              </a:lnSpc>
            </a:pPr>
            <a:r>
              <a:rPr lang="en-US" altLang="zh-CN" sz="2200" b="1" i="0" spc="-50" dirty="0">
                <a:solidFill>
                  <a:srgbClr val="639319"/>
                </a:solidFill>
                <a:latin typeface="Times New Roman" pitchFamily="34" charset="0"/>
                <a:ea typeface="微软雅黑" pitchFamily="34" charset="-122"/>
                <a:cs typeface="Times New Roman"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上文讲到拥有健康的边界可能会带来诸如避免倦怠、增强自尊和保持个人空间等好处，E项（因此，在社交活动中设定健康的边界是重要的）进一步强调了设定健康的边界的重要性，承接上文，符合语境，且引出下文设定边界后的做法，即定期审查，使其与生活环境相关。故选E项。</a:t>
            </a:r>
            <a:endParaRPr lang="en-US" altLang="zh-CN" sz="2200" spc="-50" dirty="0"/>
          </a:p>
        </p:txBody>
      </p:sp>
      <p:sp>
        <p:nvSpPr>
          <p:cNvPr id="5" name="QB_6_BD.408_1#b888e65b9?vja=1&amp;pid=55c55f9fd&amp;color=0,0,0&amp;vtp=1"/>
          <p:cNvSpPr/>
          <p:nvPr/>
        </p:nvSpPr>
        <p:spPr>
          <a:xfrm>
            <a:off x="722376" y="2504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09_1#b888e65b9.blank?vja=1&amp;pid=55c55f9fd&amp;color=0,0,0&amp;vpa=176&amp;vtp=1"/>
          <p:cNvSpPr/>
          <p:nvPr/>
        </p:nvSpPr>
        <p:spPr>
          <a:xfrm>
            <a:off x="1036701" y="246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7" name="QB_6_AS.410_1#b888e65b9?vja=1&amp;pid=55c55f9fd&amp;color=0,0,0&amp;vtp=1"/>
          <p:cNvSpPr/>
          <p:nvPr/>
        </p:nvSpPr>
        <p:spPr>
          <a:xfrm>
            <a:off x="722376" y="2928747"/>
            <a:ext cx="10753344" cy="1528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设空处位于本段的开头，是本段的主旨句。本段主要介绍了确定个人边界的方法，例如识别和列出自己的价值观、需求和愿望，因此本空应介绍与“确定边界”有关的内容。C项（首先，你应该识别你的个人边界）能概括本段主旨。下文中的establis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clear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boundaries与该项中的identify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boundaries呼应。故选C项。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B_6_BD.411_1#1e1edc658?vja=1&amp;pid=55c55f9f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2_1#1e1edc658.blank?vja=1&amp;pid=55c55f9fd&amp;color=0,0,0&amp;vpa=177&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4" name="QB_6_AS.413_1#1e1edc658?vja=1&amp;pid=55c55f9f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强调了应该有效沟通边界，下文则提到了具体沟通时的建议，如开诚并直接地表达自己的想法、维护自己等，所以本空应说明与沟通技巧有关的内容。A项（在这个过程中，诚实和尊重起着关键作用）既强调了沟通中的重要态度，也自然过渡到下文有关具体沟通技巧的描述，承上启下，符合语境。下文中的respect与A项中的respect呼应。故选A项。</a:t>
            </a:r>
            <a:endParaRPr lang="en-US" altLang="zh-CN" sz="2200" dirty="0"/>
          </a:p>
        </p:txBody>
      </p:sp>
      <p:sp>
        <p:nvSpPr>
          <p:cNvPr id="5" name="QB_6_BD.414_1#9c2883895?vja=1&amp;pid=55c55f9fd&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15_1#9c2883895.blank?vja=1&amp;pid=55c55f9fd&amp;color=0,0,0&amp;vpa=178&amp;vtp=1"/>
          <p:cNvSpPr/>
          <p:nvPr/>
        </p:nvSpPr>
        <p:spPr>
          <a:xfrm>
            <a:off x="1024001" y="28469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G</a:t>
            </a:r>
            <a:endParaRPr lang="en-US" altLang="zh-CN" sz="2000" dirty="0"/>
          </a:p>
        </p:txBody>
      </p:sp>
      <p:sp>
        <p:nvSpPr>
          <p:cNvPr id="7" name="QB_6_AS.416_1#9c2883895?vja=1&amp;pid=55c55f9fd&amp;color=0,0,0&amp;vtp=1"/>
          <p:cNvSpPr/>
          <p:nvPr/>
        </p:nvSpPr>
        <p:spPr>
          <a:xfrm>
            <a:off x="722376" y="33097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上文“Allow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cool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before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restarting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conversation.”提到了在对话中出现紧张情况时应先冷静下来再继续谈话，G项（这有助于为边界设置问题找到可能的解决方案）解释了这样做的原因，即为了更有效地解决问题，承接上文，符合语境。故选G项。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B_6_BD.417_1#209da1910?vja=1&amp;pid=55c55f9fd&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3" name="QB_6_AN.418_1#209da1910.blank?vja=1&amp;pid=55c55f9fd&amp;color=0,0,0&amp;vpa=179&amp;vtp=1"/>
          <p:cNvSpPr/>
          <p:nvPr/>
        </p:nvSpPr>
        <p:spPr>
          <a:xfrm>
            <a:off x="1024001" y="8580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B_6_AS.419_1#209da1910?vja=1&amp;pid=55c55f9fd&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上文提及要学会说“不”，下文则提到了当有人越界时的应对措施及最终可能需要远离不尊重你的边界的人，D项（当有人跨越了你的边界时，提醒他/她）指出处理越界情况的第一步，即提醒对方，与后文的进一步行动相衔接，承上启下，符合语境。空后的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situation指代该项中提到的“越界”这种情况。故选D项。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M_5_BD.420_1#8e9c2cdd4?vja=1&amp;pid=407c47ed1&amp;color=0,0,0&amp;vtp=1&amp;bt=1"/>
          <p:cNvSpPr/>
          <p:nvPr/>
        </p:nvSpPr>
        <p:spPr>
          <a:xfrm>
            <a:off x="722376" y="900000"/>
            <a:ext cx="10753344" cy="4152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[全国一卷2025]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August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kitchen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glass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wedding.</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husband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busy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family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years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up.We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donated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place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supposedly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important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objects.That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still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particularly</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belong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垃圾填埋场）.</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picture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$10.A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messages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additional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6</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our</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7</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settled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8</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vase.Maybe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happily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vase.</a:t>
            </a:r>
            <a:r>
              <a:rPr lang="en-US" altLang="zh-CN" sz="100" b="0" i="0" kern="0" spc="-99900" dirty="0">
                <a:solidFill>
                  <a:srgbClr val="FFFFFF"/>
                </a:solidFill>
                <a:latin typeface="Times New Roman" pitchFamily="34" charset="0"/>
                <a:ea typeface="微软雅黑" pitchFamily="34" charset="-122"/>
                <a:cs typeface="Times New Roman" pitchFamily="34" charset="-120"/>
              </a:rPr>
              <a:t>#3</a:t>
            </a:r>
            <a:endParaRPr lang="en-US" altLang="zh-CN" sz="20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M_5_BD.420_2#8e9c2cdd4?vja=1&amp;pid=407c47ed1&amp;color=0,0,0&amp;mp=1&amp;vtp=1&amp;bt=1"/>
          <p:cNvSpPr/>
          <p:nvPr/>
        </p:nvSpPr>
        <p:spPr>
          <a:xfrm>
            <a:off x="722376" y="896112"/>
            <a:ext cx="10753344" cy="1866202"/>
          </a:xfrm>
          <a:prstGeom prst="rect">
            <a:avLst/>
          </a:prstGeom>
          <a:noFill/>
          <a:ln/>
        </p:spPr>
        <p:txBody>
          <a:bodyPr wrap="square" lIns="0" tIns="0" rIns="0" bIns="0" rtlCol="0" anchor="t"/>
          <a:lstStyle/>
          <a:p>
            <a:pPr algn="just">
              <a:lnSpc>
                <a:spcPct val="1250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9</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10</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received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became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precious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chaos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exchange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chance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to</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11</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landfill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please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person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might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12</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apartment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13</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small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space.I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take</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14</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knowing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somewhere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nearby,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spc="-10300">
                <a:solidFill>
                  <a:srgbClr val="FFFFFF"/>
                </a:solidFill>
                <a:latin typeface="SimSun" pitchFamily="34" charset="0"/>
                <a:ea typeface="SimSun" pitchFamily="34" charset="-122"/>
                <a:cs typeface="SimSu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u="sng">
                <a:solidFill>
                  <a:srgbClr val="000000"/>
                </a:solidFill>
                <a:latin typeface="Times New Roman" pitchFamily="34" charset="0"/>
                <a:ea typeface="微软雅黑" pitchFamily="34" charset="-122"/>
                <a:cs typeface="Times New Roman" pitchFamily="34" charset="-120"/>
              </a:rPr>
              <a:t>15</a:t>
            </a:r>
            <a:r>
              <a:rPr lang="en-US" altLang="zh-CN" sz="2000" b="0" i="0" u="sng" spc="-10300">
                <a:solidFill>
                  <a:srgbClr val="FFFFFF"/>
                </a:solidFill>
                <a:latin typeface="Times New Roman" pitchFamily="34" charset="0"/>
                <a:ea typeface="微软雅黑" pitchFamily="34" charset="-122"/>
                <a:cs typeface="Times New Roman" pitchFamily="34" charset="-120"/>
              </a:rPr>
              <a:t>.</a:t>
            </a:r>
            <a:r>
              <a:rPr lang="en-US" altLang="zh-CN" sz="2000" i="0" u="sng">
                <a:solidFill>
                  <a:srgbClr val="000000"/>
                </a:solidFill>
                <a:latin typeface="SimSun" pitchFamily="34" charset="0"/>
                <a:ea typeface="SimSun" pitchFamily="34" charset="-122"/>
                <a:cs typeface="SimSun" pitchFamily="34" charset="-120"/>
              </a:rPr>
              <a:t> </a:t>
            </a:r>
            <a:r>
              <a:rPr lang="en-US" altLang="zh-CN" sz="2000" i="0" u="sng" spc="-10300">
                <a:solidFill>
                  <a:srgbClr val="FFFFFF"/>
                </a:solidFill>
                <a:latin typeface="SimSun" pitchFamily="34" charset="0"/>
                <a:ea typeface="SimSun" pitchFamily="34" charset="-122"/>
                <a:cs typeface="SimSu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something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couldn’t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100" b="0" i="0" kern="0" spc="-99900" dirty="0">
                <a:solidFill>
                  <a:srgbClr val="FFFFFF"/>
                </a:solidFill>
                <a:latin typeface="Times New Roman" pitchFamily="34" charset="0"/>
                <a:ea typeface="微软雅黑" pitchFamily="34" charset="-122"/>
                <a:cs typeface="Times New Roman" pitchFamily="34" charset="-120"/>
              </a:rPr>
              <a:t>#5</a:t>
            </a:r>
            <a:endParaRPr lang="en-US" altLang="zh-CN" sz="2000" dirty="0"/>
          </a:p>
        </p:txBody>
      </p:sp>
      <p:sp>
        <p:nvSpPr>
          <p:cNvPr id="3" name="QM_5_EX.421_1#8e9c2cdd4?vja=1&amp;pid=407c47ed1&amp;color=0,0,0&amp;vtp=1"/>
          <p:cNvSpPr/>
          <p:nvPr/>
        </p:nvSpPr>
        <p:spPr>
          <a:xfrm>
            <a:off x="722376" y="2807398"/>
            <a:ext cx="10753344" cy="732409"/>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本文讲述了作者和丈夫卖掉了住了23年的房子，在处理旧物的过程中，作者从起初的售卖到主动赠送，感受到了物品在他人手中延续价值的美好，还收获了人与人之间温暖的互动。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C_6_BD.422_1#e172c4d0c.choices?vja=1&amp;pid=8e9c2cdd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painting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over</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looking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around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Times New Roman" pitchFamily="34" charset="0"/>
                <a:ea typeface="微软雅黑" pitchFamily="34" charset="-122"/>
                <a:cs typeface="Times New Roman" pitchFamily="34" charset="-120"/>
              </a:rPr>
              <a:t>emptying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out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.pulling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endParaRPr lang="en-US" altLang="zh-CN" sz="2000" dirty="0"/>
          </a:p>
        </p:txBody>
      </p:sp>
      <p:sp>
        <p:nvSpPr>
          <p:cNvPr id="3" name="QC_6_AN.423_1#e172c4d0c.bracket?vja=1&amp;pid=8e9c2cdd4&amp;color=0,0,0&amp;vpa=180&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24_1#e172c4d0c?vja=1&amp;pid=8e9c2cdd4&amp;color=0,0,0&amp;vtp=1"/>
          <p:cNvSpPr/>
          <p:nvPr/>
        </p:nvSpPr>
        <p:spPr>
          <a:xfrm>
            <a:off x="722376" y="1315847"/>
            <a:ext cx="10753344" cy="1528953"/>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husband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sold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house和下文中的“We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”可知，作者和丈夫卖掉了房子，准备搬到镇上居住，因此这里表示正在清空旧房子。empty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out意为“清空，腾空”，符合语境。paint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over意为“刷油漆覆盖”；look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around意为“环顾，参观”；pull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down意为“拆除”。</a:t>
            </a:r>
            <a:endParaRPr lang="en-US" altLang="zh-CN" sz="2200" dirty="0"/>
          </a:p>
        </p:txBody>
      </p:sp>
      <p:sp>
        <p:nvSpPr>
          <p:cNvPr id="5" name="QC_6_BD.425_1#cab6b561b.choices?vja=1&amp;pid=8e9c2cdd4&amp;color=0,0,0&amp;vtp=1"/>
          <p:cNvSpPr/>
          <p:nvPr/>
        </p:nvSpPr>
        <p:spPr>
          <a:xfrm>
            <a:off x="722376" y="28723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.hotel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B.office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C.cottage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.apartment</a:t>
            </a:r>
            <a:endParaRPr lang="en-US" altLang="zh-CN" sz="2000" dirty="0"/>
          </a:p>
        </p:txBody>
      </p:sp>
      <p:sp>
        <p:nvSpPr>
          <p:cNvPr id="6" name="QC_6_AN.426_1#cab6b561b.bracket?vja=1&amp;pid=8e9c2cdd4&amp;color=0,0,0&amp;vpa=181&amp;vtp=1"/>
          <p:cNvSpPr/>
          <p:nvPr/>
        </p:nvSpPr>
        <p:spPr>
          <a:xfrm>
            <a:off x="1176401" y="28723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27_1#cab6b561b?vja=1&amp;pid=8e9c2cdd4&amp;color=0,0,0&amp;vtp=1"/>
          <p:cNvSpPr/>
          <p:nvPr/>
        </p:nvSpPr>
        <p:spPr>
          <a:xfrm>
            <a:off x="722376" y="32970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根据最后一段中的I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apartment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day可知，此处为原词复现，作者一家卖掉原来的房子后，他们要把一些最重要的物品搬去镇上的公寓。apartment意为“公寓”，符合语境。hotel意为“宾馆”；office意为“办公室”；cottage意为“小屋，（尤指）村舍”。</a:t>
            </a:r>
            <a:endParaRPr lang="en-US" altLang="zh-CN" sz="2200" dirty="0"/>
          </a:p>
        </p:txBody>
      </p:sp>
      <p:sp>
        <p:nvSpPr>
          <p:cNvPr id="8" name="QC_6_BD.428_1#61ca6d4c2.choices?vja=1&amp;pid=8e9c2cdd4&amp;color=0,0,0&amp;vtp=1"/>
          <p:cNvSpPr/>
          <p:nvPr/>
        </p:nvSpPr>
        <p:spPr>
          <a:xfrm>
            <a:off x="722376" y="44852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.store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B.display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C.sell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.repair</a:t>
            </a:r>
            <a:endParaRPr lang="en-US" altLang="zh-CN" sz="2000" dirty="0"/>
          </a:p>
        </p:txBody>
      </p:sp>
      <p:sp>
        <p:nvSpPr>
          <p:cNvPr id="9" name="QC_6_AN.429_1#61ca6d4c2.bracket?vja=1&amp;pid=8e9c2cdd4&amp;color=0,0,0&amp;vpa=182&amp;vtp=1"/>
          <p:cNvSpPr/>
          <p:nvPr/>
        </p:nvSpPr>
        <p:spPr>
          <a:xfrm>
            <a:off x="1176401" y="44852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30_1#61ca6d4c2?vja=1&amp;pid=8e9c2cdd4&amp;color=0,0,0&amp;vtp=1"/>
          <p:cNvSpPr/>
          <p:nvPr/>
        </p:nvSpPr>
        <p:spPr>
          <a:xfrm>
            <a:off x="722376" y="49099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根据上文中的rented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place和下文中的our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s以及常识可知，作者一家正在清空卖掉的旧房子，要搬去新家，此处表示作者租了一个地方，存放可能很重要的物品。store意为“贮存”，符合语境。display意为“展示”；sell意为“出售”；repair意为“修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C_6_BD.431_1#4505c0ff0.choices?vja=1&amp;pid=8e9c2cdd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.covered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B.decorated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C.stuffed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.equipped</a:t>
            </a:r>
            <a:endParaRPr lang="en-US" altLang="zh-CN" sz="2000" dirty="0"/>
          </a:p>
        </p:txBody>
      </p:sp>
      <p:sp>
        <p:nvSpPr>
          <p:cNvPr id="3" name="QC_6_AN.432_1#4505c0ff0.bracket?vja=1&amp;pid=8e9c2cdd4&amp;color=0,0,0&amp;vpa=183&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33_1#4505c0ff0?vja=1&amp;pid=8e9c2cdd4&amp;color=0,0,0&amp;vtp=1"/>
          <p:cNvSpPr/>
          <p:nvPr/>
        </p:nvSpPr>
        <p:spPr>
          <a:xfrm>
            <a:off x="722376" y="1315847"/>
            <a:ext cx="10753344" cy="1913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decided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items</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rented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place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supposedly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important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objects.”和空前的still以及下文内容可知，作者已经保留了一些最为重要的物品，捐赠了一部分物品，还有一些东西放在作者租的地方，由此可知，此处表示房子里还有很多待处理的物品。be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stuffed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意为“塞满，填满”，符合语境。cover意为“覆盖”；decorate意为“装饰”；equip意为“装备，配备”。</a:t>
            </a:r>
            <a:endParaRPr lang="en-US" altLang="zh-CN" sz="2200" dirty="0"/>
          </a:p>
        </p:txBody>
      </p:sp>
      <p:sp>
        <p:nvSpPr>
          <p:cNvPr id="5" name="QC_6_BD.434_1#489e3c56f.choices?vja=1&amp;pid=8e9c2cdd4&amp;color=0,0,0&amp;vtp=1"/>
          <p:cNvSpPr/>
          <p:nvPr/>
        </p:nvSpPr>
        <p:spPr>
          <a:xfrm>
            <a:off x="722376" y="3266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.conventional</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B.valuable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C.complicated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.tolerable</a:t>
            </a:r>
            <a:endParaRPr lang="en-US" altLang="zh-CN" sz="2000" dirty="0"/>
          </a:p>
        </p:txBody>
      </p:sp>
      <p:sp>
        <p:nvSpPr>
          <p:cNvPr id="6" name="QC_6_AN.435_1#489e3c56f.bracket?vja=1&amp;pid=8e9c2cdd4&amp;color=0,0,0&amp;vpa=184&amp;vtp=1"/>
          <p:cNvSpPr/>
          <p:nvPr/>
        </p:nvSpPr>
        <p:spPr>
          <a:xfrm>
            <a:off x="1176401" y="32660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7" name="QC_6_AS.436_1#489e3c56f?vja=1&amp;pid=8e9c2cdd4&amp;color=0,0,0&amp;vtp=1"/>
          <p:cNvSpPr/>
          <p:nvPr/>
        </p:nvSpPr>
        <p:spPr>
          <a:xfrm>
            <a:off x="722376" y="36907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根据下文中的didn’t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fill和作者在社交平台上发布售卖物品的帖子的举动可知，这些物品虽然不是特别有价值，但也不应该被扔进垃圾填埋场。valuable意为“有价值的”，符合语境。conventional意为“传统的”；complicated意为“复杂的”；tolerable意为“可容忍的，可接受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QC_6_BD.437_1#918566273.choices?vja=1&amp;pid=8e9c2cdd4&amp;color=0,0,0&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.fees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B.photos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C.receipts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.models</a:t>
            </a:r>
            <a:endParaRPr lang="en-US" altLang="zh-CN" sz="2000" dirty="0"/>
          </a:p>
        </p:txBody>
      </p:sp>
      <p:sp>
        <p:nvSpPr>
          <p:cNvPr id="3" name="QC_6_AN.438_1#918566273.bracket?vja=1&amp;pid=8e9c2cdd4&amp;color=0,0,0&amp;vpa=185&amp;vtp=1"/>
          <p:cNvSpPr/>
          <p:nvPr/>
        </p:nvSpPr>
        <p:spPr>
          <a:xfrm>
            <a:off x="1176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39_1#918566273?vja=1&amp;pid=8e9c2cdd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took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picture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和additional并结合常识可知，此处表示有人在看了作者的帖子后，想要更多照片去细看该花瓶。photo意为“照片”，是上文picture的同义替换，符合语境。fee意为“费用”；receipt意为“收据”；model意为“模型，样本，范例”。</a:t>
            </a:r>
            <a:endParaRPr lang="en-US" altLang="zh-CN" sz="2200" dirty="0"/>
          </a:p>
        </p:txBody>
      </p:sp>
      <p:sp>
        <p:nvSpPr>
          <p:cNvPr id="5" name="QC_6_BD.440_1#db72b57e6.choices?vja=1&amp;pid=8e9c2cdd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.move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C.market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.work</a:t>
            </a:r>
            <a:endParaRPr lang="en-US" altLang="zh-CN" sz="2000" dirty="0"/>
          </a:p>
        </p:txBody>
      </p:sp>
      <p:sp>
        <p:nvSpPr>
          <p:cNvPr id="6" name="QC_6_AN.441_1#db72b57e6.bracket?vja=1&amp;pid=8e9c2cdd4&amp;color=0,0,0&amp;vpa=186&amp;vtp=1"/>
          <p:cNvSpPr/>
          <p:nvPr/>
        </p:nvSpPr>
        <p:spPr>
          <a:xfrm>
            <a:off x="1176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42_1#db72b57e6?vja=1&amp;pid=8e9c2cdd4&amp;color=0,0,0&amp;vtp=1"/>
          <p:cNvSpPr/>
          <p:nvPr/>
        </p:nvSpPr>
        <p:spPr>
          <a:xfrm>
            <a:off x="722376" y="29287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根据上文中的we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moving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town可知，这里指搬家的日子临近。move在此处为名词，意为“搬家；迁移”，符合语境。pay意为“工资，薪水”；market意为“市场，集市”；work意为“工作，作品”。</a:t>
            </a:r>
            <a:endParaRPr lang="en-US" altLang="zh-CN" sz="2200" dirty="0"/>
          </a:p>
        </p:txBody>
      </p:sp>
      <p:sp>
        <p:nvSpPr>
          <p:cNvPr id="8" name="QC_6_BD.443_1#15a4ec98a.choices?vja=1&amp;pid=8e9c2cdd4&amp;color=0,0,0&amp;vtp=1"/>
          <p:cNvSpPr/>
          <p:nvPr/>
        </p:nvSpPr>
        <p:spPr>
          <a:xfrm>
            <a:off x="722376" y="4116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.warning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B.request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C.description</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.reply</a:t>
            </a:r>
            <a:endParaRPr lang="en-US" altLang="zh-CN" sz="2000" dirty="0"/>
          </a:p>
        </p:txBody>
      </p:sp>
      <p:sp>
        <p:nvSpPr>
          <p:cNvPr id="9" name="QC_6_AN.444_1#15a4ec98a.bracket?vja=1&amp;pid=8e9c2cdd4&amp;color=0,0,0&amp;vpa=187&amp;vtp=1"/>
          <p:cNvSpPr/>
          <p:nvPr/>
        </p:nvSpPr>
        <p:spPr>
          <a:xfrm>
            <a:off x="1176401" y="4116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10" name="QC_6_AS.445_1#15a4ec98a?vja=1&amp;pid=8e9c2cdd4&amp;color=0,0,0&amp;vtp=1"/>
          <p:cNvSpPr/>
          <p:nvPr/>
        </p:nvSpPr>
        <p:spPr>
          <a:xfrm>
            <a:off x="722376" y="4541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settled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new</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price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（$0）</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reposted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it”和下文“I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vase.Maybe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won’t.”可知，此处是作者在网上重新报价发帖时对花瓶的描述：我讨厌这个花瓶，也许你不会。description意为“描述”，符合语境。warning意为“警告”；request意为“请求”；reply意为“回复，回答”。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C_6_AS.445_2#15a4ec98a?vja=1&amp;pid=8e9c2cdd4&amp;color=0,0,0&amp;mp=1&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spc="-50" dirty="0">
                <a:solidFill>
                  <a:srgbClr val="639319"/>
                </a:solidFill>
                <a:latin typeface="Times New Roman" pitchFamily="34" charset="0"/>
                <a:ea typeface="微软雅黑" pitchFamily="34" charset="-122"/>
                <a:cs typeface="Times New Roman" pitchFamily="34" charset="-120"/>
              </a:rPr>
              <a:t>易错警示</a:t>
            </a:r>
            <a:r>
              <a:rPr lang="en-US" altLang="zh-CN" sz="2000" b="0" i="0" spc="-50" dirty="0">
                <a:solidFill>
                  <a:srgbClr val="385723"/>
                </a:solidFill>
                <a:latin typeface="SimSun" pitchFamily="34" charset="0"/>
                <a:ea typeface="SimSun" pitchFamily="34" charset="-122"/>
                <a:cs typeface="SimSun" pitchFamily="34" charset="-120"/>
              </a:rPr>
              <a:t> </a:t>
            </a:r>
            <a:r>
              <a:rPr lang="en-US" altLang="zh-CN" sz="2000" b="0" i="0" spc="-50" dirty="0">
                <a:solidFill>
                  <a:srgbClr val="385723"/>
                </a:solidFill>
                <a:latin typeface="Times New Roman" pitchFamily="34" charset="0"/>
                <a:ea typeface="微软雅黑" pitchFamily="34" charset="-122"/>
                <a:cs typeface="Times New Roman" pitchFamily="34" charset="-120"/>
              </a:rPr>
              <a:t>本题易错选D项。学生容易把此处理解为网友对作者重新报价后发帖的回复，但根据上文内容和下文描写的这条消息发布后马上有一位女士前来领走了花瓶可知，作者在网上处理自己的闲置物品，此处是作者对这个花瓶的描述，作者认为自己不喜欢这个花瓶，但是其他人可能会喜欢。</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6_BD.446_1#6cf4a7d4a.choices?vja=1&amp;pid=8e9c2cdd4&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.Confused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B.Interested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C.Disappointed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.Encouraged</a:t>
            </a:r>
            <a:endParaRPr lang="en-US" altLang="zh-CN" sz="2000" dirty="0"/>
          </a:p>
        </p:txBody>
      </p:sp>
      <p:sp>
        <p:nvSpPr>
          <p:cNvPr id="3" name="QC_6_AN.447_1#6cf4a7d4a.bracket?vja=1&amp;pid=8e9c2cdd4&amp;color=0,0,0&amp;mp=1&amp;vpa=188&amp;vtp=1"/>
          <p:cNvSpPr/>
          <p:nvPr/>
        </p:nvSpPr>
        <p:spPr>
          <a:xfrm>
            <a:off x="1176401" y="896113"/>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4" name="QC_6_AS.448_1#6cf4a7d4a?vja=1&amp;pid=8e9c2cdd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instant</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vase.”和下文I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more可知，成功送出花瓶后，作者受到鼓励，继续在网上发布更多关于待处理物品的帖子。encouraged意为“受到鼓舞的”，符合语境。confused意为“困惑的”；interested意为“感兴趣的”；disappointed意为“失望的”。</a:t>
            </a:r>
            <a:endParaRPr lang="en-US" altLang="zh-CN" sz="2200" dirty="0"/>
          </a:p>
        </p:txBody>
      </p:sp>
      <p:sp>
        <p:nvSpPr>
          <p:cNvPr id="5" name="QC_6_BD.449_1#2e613696b.choices?vja=1&amp;pid=8e9c2cdd4&amp;color=0,0,0&amp;vtp=1"/>
          <p:cNvSpPr/>
          <p:nvPr/>
        </p:nvSpPr>
        <p:spPr>
          <a:xfrm>
            <a:off x="722376" y="25040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.visits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B.reports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C.advice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.money</a:t>
            </a:r>
            <a:endParaRPr lang="en-US" altLang="zh-CN" sz="2000" dirty="0"/>
          </a:p>
        </p:txBody>
      </p:sp>
      <p:sp>
        <p:nvSpPr>
          <p:cNvPr id="6" name="QC_6_AN.450_1#2e613696b.bracket?vja=1&amp;pid=8e9c2cdd4&amp;color=0,0,0&amp;vpa=189&amp;vtp=1"/>
          <p:cNvSpPr/>
          <p:nvPr/>
        </p:nvSpPr>
        <p:spPr>
          <a:xfrm>
            <a:off x="1303401" y="2504059"/>
            <a:ext cx="2413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7" name="QC_6_AS.451_1#2e613696b?vja=1&amp;pid=8e9c2cdd4&amp;color=0,0,0&amp;vtp=1"/>
          <p:cNvSpPr/>
          <p:nvPr/>
        </p:nvSpPr>
        <p:spPr>
          <a:xfrm>
            <a:off x="722376" y="2928747"/>
            <a:ext cx="10753344" cy="770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根据上文内容和空前的daily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posts可知，作者在网络上发布了很多关于待处理物品的帖子，此处指作者每天收到的帖子访问量。visit意为“（到网站的）访问”，符合语境。</a:t>
            </a:r>
            <a:endParaRPr lang="en-US" altLang="zh-CN" sz="2200" dirty="0"/>
          </a:p>
        </p:txBody>
      </p:sp>
      <p:sp>
        <p:nvSpPr>
          <p:cNvPr id="8" name="QC_6_BD.452_1#546f11194.choices?vja=1&amp;pid=8e9c2cdd4&amp;color=0,0,0&amp;vtp=1"/>
          <p:cNvSpPr/>
          <p:nvPr/>
        </p:nvSpPr>
        <p:spPr>
          <a:xfrm>
            <a:off x="722376" y="3735959"/>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11.(</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.remove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B.spare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C.find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.check</a:t>
            </a:r>
            <a:endParaRPr lang="en-US" altLang="zh-CN" sz="2000" dirty="0"/>
          </a:p>
        </p:txBody>
      </p:sp>
      <p:sp>
        <p:nvSpPr>
          <p:cNvPr id="9" name="QC_6_AN.453_1#546f11194.bracket?vja=1&amp;pid=8e9c2cdd4&amp;color=0,0,0&amp;vpa=190&amp;vtp=1"/>
          <p:cNvSpPr/>
          <p:nvPr/>
        </p:nvSpPr>
        <p:spPr>
          <a:xfrm>
            <a:off x="1294003" y="3735959"/>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10" name="QC_6_AS.454_1#546f11194?vja=1&amp;pid=8e9c2cdd4&amp;color=0,0,0&amp;vtp=1"/>
          <p:cNvSpPr/>
          <p:nvPr/>
        </p:nvSpPr>
        <p:spPr>
          <a:xfrm>
            <a:off x="722376" y="4160647"/>
            <a:ext cx="10753344" cy="1532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left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still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things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while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particularly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belong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ndfill.”可知，这些都是作者觉得不是特别有价值，但是也不至于被扔掉的物品，此处表示每次交易都避免了这些物品被扔进垃圾填埋场。spare意为“使幸免，使逃脱”，符合语境。remove意为“去除，开除”；find意为“找到”；check意为“核查，检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56_1#2a0396974?vja=1&amp;pid=0fd9ca7fe&amp;color=0,0,0&amp;vtp=1&amp;bt=1"/>
          <p:cNvSpPr/>
          <p:nvPr/>
        </p:nvSpPr>
        <p:spPr>
          <a:xfrm>
            <a:off x="722376" y="896112"/>
            <a:ext cx="10753344" cy="5681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exploring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for</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（age）.It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technology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society</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achievements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mysterious.The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built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（impress）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temples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tools.They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knew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mathematics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astronomy.What’s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invented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complex</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writing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system.Its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was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peak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700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mysteriously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decline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just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few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civilisation</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（collapse），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different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opinions.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research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show</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people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themselves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played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role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downfall.Turning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wetlands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fields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agriculture,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reduced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ability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disasters.Therefore,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droughts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occurred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around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shortages,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conflicts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（eventual）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cities.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mysteries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（solve）,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thinking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future.</a:t>
            </a:r>
            <a:endParaRPr lang="en-US" altLang="zh-CN" sz="2000" dirty="0"/>
          </a:p>
        </p:txBody>
      </p:sp>
      <p:sp>
        <p:nvSpPr>
          <p:cNvPr id="3" name="QM_6_AN.57_1#2a0396974.blank?vja=1&amp;pid=0fd9ca7fe&amp;color=0,0,0&amp;vpa=29&amp;vtp=1"/>
          <p:cNvSpPr/>
          <p:nvPr/>
        </p:nvSpPr>
        <p:spPr>
          <a:xfrm>
            <a:off x="9660827" y="1226312"/>
            <a:ext cx="5080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ages</a:t>
            </a:r>
            <a:endParaRPr lang="en-US" altLang="zh-CN" sz="2000" dirty="0"/>
          </a:p>
        </p:txBody>
      </p:sp>
      <p:sp>
        <p:nvSpPr>
          <p:cNvPr id="4" name="QM_6_AN.58_1#2a0396974.blank?vja=1&amp;pid=0fd9ca7fe&amp;color=0,0,0&amp;vpa=30&amp;vtp=1"/>
          <p:cNvSpPr/>
          <p:nvPr/>
        </p:nvSpPr>
        <p:spPr>
          <a:xfrm>
            <a:off x="7858316" y="1620012"/>
            <a:ext cx="436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that</a:t>
            </a:r>
            <a:endParaRPr lang="en-US" altLang="zh-CN" sz="2000" dirty="0"/>
          </a:p>
        </p:txBody>
      </p:sp>
      <p:sp>
        <p:nvSpPr>
          <p:cNvPr id="5" name="QM_6_AN.59_1#2a0396974.blank?vja=1&amp;pid=0fd9ca7fe&amp;color=0,0,0&amp;vpa=31&amp;vtp=1"/>
          <p:cNvSpPr/>
          <p:nvPr/>
        </p:nvSpPr>
        <p:spPr>
          <a:xfrm>
            <a:off x="4064064" y="1988312"/>
            <a:ext cx="1154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impressive</a:t>
            </a:r>
            <a:endParaRPr lang="en-US" altLang="zh-CN" sz="2000" dirty="0"/>
          </a:p>
        </p:txBody>
      </p:sp>
      <p:sp>
        <p:nvSpPr>
          <p:cNvPr id="6" name="QM_6_AN.60_1#2a0396974.blank?vja=1&amp;pid=0fd9ca7fe&amp;color=0,0,0&amp;vpa=32&amp;vtp=1"/>
          <p:cNvSpPr/>
          <p:nvPr/>
        </p:nvSpPr>
        <p:spPr>
          <a:xfrm>
            <a:off x="5775770" y="2763012"/>
            <a:ext cx="239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at</a:t>
            </a:r>
            <a:endParaRPr lang="en-US" altLang="zh-CN" sz="2000" dirty="0"/>
          </a:p>
        </p:txBody>
      </p:sp>
      <p:sp>
        <p:nvSpPr>
          <p:cNvPr id="7" name="QM_6_AN.61_1#2a0396974.blank?vja=1&amp;pid=0fd9ca7fe&amp;color=0,0,0&amp;vpa=33&amp;vtp=1"/>
          <p:cNvSpPr/>
          <p:nvPr/>
        </p:nvSpPr>
        <p:spPr>
          <a:xfrm>
            <a:off x="5361051" y="3512312"/>
            <a:ext cx="10144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collapsed</a:t>
            </a:r>
            <a:endParaRPr lang="en-US" altLang="zh-CN" sz="2000" dirty="0"/>
          </a:p>
        </p:txBody>
      </p:sp>
      <p:sp>
        <p:nvSpPr>
          <p:cNvPr id="8" name="QM_6_AN.62_1#2a0396974.blank?vja=1&amp;pid=0fd9ca7fe&amp;color=0,0,0&amp;vpa=34&amp;vtp=1"/>
          <p:cNvSpPr/>
          <p:nvPr/>
        </p:nvSpPr>
        <p:spPr>
          <a:xfrm>
            <a:off x="11179239" y="3906012"/>
            <a:ext cx="169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9" name="QM_6_AN.63_1#2a0396974.blank?vja=1&amp;pid=0fd9ca7fe&amp;color=0,0,0&amp;vpa=35&amp;vtp=1"/>
          <p:cNvSpPr/>
          <p:nvPr/>
        </p:nvSpPr>
        <p:spPr>
          <a:xfrm>
            <a:off x="9796463" y="4287012"/>
            <a:ext cx="52070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their</a:t>
            </a:r>
            <a:endParaRPr lang="en-US" altLang="zh-CN" sz="2000" dirty="0"/>
          </a:p>
        </p:txBody>
      </p:sp>
      <p:sp>
        <p:nvSpPr>
          <p:cNvPr id="10" name="QM_6_AN.64_1#2a0396974.blank?vja=1&amp;pid=0fd9ca7fe&amp;color=0,0,0&amp;vpa=36&amp;vtp=1"/>
          <p:cNvSpPr/>
          <p:nvPr/>
        </p:nvSpPr>
        <p:spPr>
          <a:xfrm>
            <a:off x="998601" y="5036312"/>
            <a:ext cx="80327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leading</a:t>
            </a:r>
            <a:endParaRPr lang="en-US" altLang="zh-CN" sz="2000" dirty="0"/>
          </a:p>
        </p:txBody>
      </p:sp>
      <p:sp>
        <p:nvSpPr>
          <p:cNvPr id="11" name="QM_6_AN.65_1#2a0396974.blank?vja=1&amp;pid=0fd9ca7fe&amp;color=0,0,0&amp;vpa=37&amp;vtp=1"/>
          <p:cNvSpPr/>
          <p:nvPr/>
        </p:nvSpPr>
        <p:spPr>
          <a:xfrm>
            <a:off x="7266305" y="5036312"/>
            <a:ext cx="111283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eventually</a:t>
            </a:r>
            <a:endParaRPr lang="en-US" altLang="zh-CN" sz="2000" dirty="0"/>
          </a:p>
        </p:txBody>
      </p:sp>
      <p:sp>
        <p:nvSpPr>
          <p:cNvPr id="12" name="QM_6_AN.66_1#2a0396974.blank?vja=1&amp;pid=0fd9ca7fe&amp;color=0,0,0&amp;vpa=38&amp;vtp=1"/>
          <p:cNvSpPr/>
          <p:nvPr/>
        </p:nvSpPr>
        <p:spPr>
          <a:xfrm>
            <a:off x="9224074" y="5811012"/>
            <a:ext cx="915988"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solve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6_AS.454_2#546f11194?vja=1&amp;pid=8e9c2cdd4&amp;color=0,0,0&amp;mp=1&amp;vtp=1&amp;bt=1"/>
          <p:cNvSpPr/>
          <p:nvPr/>
        </p:nvSpPr>
        <p:spPr>
          <a:xfrm>
            <a:off x="722376" y="900000"/>
            <a:ext cx="10753344" cy="4923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知识拓展</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1" i="0" dirty="0">
                <a:solidFill>
                  <a:srgbClr val="385723"/>
                </a:solidFill>
                <a:latin typeface="Times New Roman" pitchFamily="34" charset="0"/>
                <a:ea typeface="微软雅黑" pitchFamily="34" charset="-122"/>
                <a:cs typeface="Times New Roman" pitchFamily="34" charset="-120"/>
              </a:rPr>
              <a:t>spare一词多义</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（1）</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.使幸免，使逃脱。如：The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storm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largely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Houston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surrounding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districts.暴风雨基本未危害到休斯敦及其周边地区。</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（2）</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.省得；免去。如：Use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telephone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yourself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visit.打个电话得了,省得你自己跑一趟。</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（3）</a:t>
            </a:r>
            <a:r>
              <a:rPr lang="en-US" altLang="zh-CN" sz="2000" b="0" i="1" dirty="0">
                <a:solidFill>
                  <a:srgbClr val="385723"/>
                </a:solidFill>
                <a:latin typeface="Times New Roman" pitchFamily="34" charset="0"/>
                <a:ea typeface="微软雅黑" pitchFamily="34" charset="-122"/>
                <a:cs typeface="Times New Roman" pitchFamily="34" charset="-120"/>
              </a:rPr>
              <a:t>vt</a:t>
            </a:r>
            <a:r>
              <a:rPr lang="en-US" altLang="zh-CN" sz="2000" b="0" i="0" dirty="0">
                <a:solidFill>
                  <a:srgbClr val="385723"/>
                </a:solidFill>
                <a:latin typeface="Times New Roman" pitchFamily="34" charset="0"/>
                <a:ea typeface="微软雅黑" pitchFamily="34" charset="-122"/>
                <a:cs typeface="Times New Roman" pitchFamily="34" charset="-120"/>
              </a:rPr>
              <a:t>.匀出；抽出。如：I’d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break,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but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just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now.我是想休息一下，可眼下找不出时间。</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（4）</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.备用的。如：Bring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towel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clothes.带一条毛巾和一些备用的衣服。</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（5）</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.闲置的。如：We’ve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bedroom,</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you’d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like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stay.要是愿意你就住下，我们空着一间卧室。</a:t>
            </a:r>
            <a:endParaRPr lang="en-US" altLang="zh-CN" sz="2000" dirty="0"/>
          </a:p>
          <a:p>
            <a:pPr algn="l">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（6）</a:t>
            </a:r>
            <a:r>
              <a:rPr lang="en-US" altLang="zh-CN" sz="2000" b="0" i="1" dirty="0">
                <a:solidFill>
                  <a:srgbClr val="385723"/>
                </a:solidFill>
                <a:latin typeface="Times New Roman" pitchFamily="34" charset="0"/>
                <a:ea typeface="微软雅黑" pitchFamily="34" charset="-122"/>
                <a:cs typeface="Times New Roman" pitchFamily="34" charset="-120"/>
              </a:rPr>
              <a:t>adj</a:t>
            </a:r>
            <a:r>
              <a:rPr lang="en-US" altLang="zh-CN" sz="2000" b="0" i="0" dirty="0">
                <a:solidFill>
                  <a:srgbClr val="385723"/>
                </a:solidFill>
                <a:latin typeface="Times New Roman" pitchFamily="34" charset="0"/>
                <a:ea typeface="微软雅黑" pitchFamily="34" charset="-122"/>
                <a:cs typeface="Times New Roman" pitchFamily="34" charset="-120"/>
              </a:rPr>
              <a:t>.空闲的；空余的。如：He’s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studying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music</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time.他在空闲时间学音乐。</a:t>
            </a:r>
            <a:endParaRPr lang="en-US" altLang="zh-CN" sz="2000" dirty="0"/>
          </a:p>
          <a:p>
            <a:pPr algn="just">
              <a:lnSpc>
                <a:spcPct val="125000"/>
              </a:lnSpc>
            </a:pPr>
            <a:r>
              <a:rPr lang="en-US" altLang="zh-CN" sz="2000" b="0" i="0" dirty="0">
                <a:solidFill>
                  <a:srgbClr val="385723"/>
                </a:solidFill>
                <a:latin typeface="Times New Roman" pitchFamily="34" charset="0"/>
                <a:ea typeface="微软雅黑" pitchFamily="34" charset="-122"/>
                <a:cs typeface="Times New Roman" pitchFamily="34" charset="-120"/>
              </a:rPr>
              <a:t>（7）</a:t>
            </a:r>
            <a:r>
              <a:rPr lang="en-US" altLang="zh-CN" sz="2000" b="0" i="1" dirty="0">
                <a:solidFill>
                  <a:srgbClr val="385723"/>
                </a:solidFill>
                <a:latin typeface="Times New Roman" pitchFamily="34" charset="0"/>
                <a:ea typeface="微软雅黑" pitchFamily="34" charset="-122"/>
                <a:cs typeface="Times New Roman" pitchFamily="34" charset="-120"/>
              </a:rPr>
              <a:t>n</a:t>
            </a:r>
            <a:r>
              <a:rPr lang="en-US" altLang="zh-CN" sz="2000" b="0" i="0" dirty="0">
                <a:solidFill>
                  <a:srgbClr val="385723"/>
                </a:solidFill>
                <a:latin typeface="Times New Roman" pitchFamily="34" charset="0"/>
                <a:ea typeface="微软雅黑" pitchFamily="34" charset="-122"/>
                <a:cs typeface="Times New Roman" pitchFamily="34" charset="-120"/>
              </a:rPr>
              <a:t>.备用品；备用轮胎。如：I’ve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lost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key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got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spare.我把钥匙丢了，还没有备用的。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6_BD.455_1#e227f8757.choices?vja=1&amp;pid=8e9c2cdd4&amp;color=0,0,0&amp;vtp=1&amp;bt=1"/>
          <p:cNvSpPr/>
          <p:nvPr/>
        </p:nvSpPr>
        <p:spPr>
          <a:xfrm>
            <a:off x="722376" y="896113"/>
            <a:ext cx="10753344" cy="334137"/>
          </a:xfrm>
          <a:prstGeom prst="rect">
            <a:avLst/>
          </a:prstGeom>
          <a:noFill/>
          <a:ln/>
        </p:spPr>
        <p:txBody>
          <a:bodyPr wrap="square" lIns="0" tIns="0" rIns="0" bIns="0" rtlCol="0" anchor="t"/>
          <a:lstStyle/>
          <a:p>
            <a:pPr>
              <a:lnSpc>
                <a:spcPct val="119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.investigated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B.recognized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C.encountered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.recommended</a:t>
            </a:r>
            <a:endParaRPr lang="en-US" altLang="zh-CN" sz="2000" dirty="0"/>
          </a:p>
        </p:txBody>
      </p:sp>
      <p:sp>
        <p:nvSpPr>
          <p:cNvPr id="3" name="QC_6_AN.456_1#e227f8757.bracket?vja=1&amp;pid=8e9c2cdd4&amp;color=0,0,0&amp;vpa=191&amp;vtp=1"/>
          <p:cNvSpPr/>
          <p:nvPr/>
        </p:nvSpPr>
        <p:spPr>
          <a:xfrm>
            <a:off x="1303401" y="896113"/>
            <a:ext cx="227013"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C</a:t>
            </a:r>
            <a:endParaRPr lang="en-US" altLang="zh-CN" sz="2000" dirty="0"/>
          </a:p>
        </p:txBody>
      </p:sp>
      <p:sp>
        <p:nvSpPr>
          <p:cNvPr id="4" name="QC_6_AS.457_1#e227f8757?vja=1&amp;pid=8e9c2cdd4&amp;color=0,0,0&amp;vtp=1"/>
          <p:cNvSpPr/>
          <p:nvPr/>
        </p:nvSpPr>
        <p:spPr>
          <a:xfrm>
            <a:off x="722376" y="1296734"/>
            <a:ext cx="10753344" cy="1461834"/>
          </a:xfrm>
          <a:prstGeom prst="rect">
            <a:avLst/>
          </a:prstGeom>
          <a:noFill/>
          <a:ln/>
        </p:spPr>
        <p:txBody>
          <a:bodyPr wrap="square" lIns="0" tIns="0" rIns="0" bIns="0" rtlCol="0" anchor="t"/>
          <a:lstStyle/>
          <a:p>
            <a:pPr algn="just">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根据上文中的a</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woman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raced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house和another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might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not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otherwise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have可知，此处指如果没有此次物品赠送，作者很可能不会遇到这些来取物品的人。encounter意为“意外地遇到”，符合语境。investigate意为“调查”；recognize意为“认识，认出”；recommend意为“推荐”。</a:t>
            </a:r>
            <a:endParaRPr lang="en-US" altLang="zh-CN" sz="2200" dirty="0"/>
          </a:p>
        </p:txBody>
      </p:sp>
      <p:sp>
        <p:nvSpPr>
          <p:cNvPr id="5" name="QC_6_BD.458_1#41fb76457.choices?vja=1&amp;pid=8e9c2cdd4&amp;color=0,0,0&amp;vtp=1"/>
          <p:cNvSpPr/>
          <p:nvPr/>
        </p:nvSpPr>
        <p:spPr>
          <a:xfrm>
            <a:off x="722376" y="2796159"/>
            <a:ext cx="10753344" cy="334137"/>
          </a:xfrm>
          <a:prstGeom prst="rect">
            <a:avLst/>
          </a:prstGeom>
          <a:noFill/>
          <a:ln/>
        </p:spPr>
        <p:txBody>
          <a:bodyPr wrap="square" lIns="0" tIns="0" rIns="0" bIns="0" rtlCol="0" anchor="t"/>
          <a:lstStyle/>
          <a:p>
            <a:pPr>
              <a:lnSpc>
                <a:spcPct val="119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13.(</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.giveaways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B.posts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C.contributions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.belongings</a:t>
            </a:r>
            <a:endParaRPr lang="en-US" altLang="zh-CN" sz="2000" dirty="0"/>
          </a:p>
        </p:txBody>
      </p:sp>
      <p:sp>
        <p:nvSpPr>
          <p:cNvPr id="6" name="QC_6_AN.459_1#41fb76457.bracket?vja=1&amp;pid=8e9c2cdd4&amp;color=0,0,0&amp;vpa=192&amp;vtp=1"/>
          <p:cNvSpPr/>
          <p:nvPr/>
        </p:nvSpPr>
        <p:spPr>
          <a:xfrm>
            <a:off x="1303401" y="2796159"/>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D</a:t>
            </a:r>
            <a:endParaRPr lang="en-US" altLang="zh-CN" sz="2000" dirty="0"/>
          </a:p>
        </p:txBody>
      </p:sp>
      <p:sp>
        <p:nvSpPr>
          <p:cNvPr id="7" name="QC_6_AS.460_1#41fb76457?vja=1&amp;pid=8e9c2cdd4&amp;color=0,0,0&amp;vtp=1"/>
          <p:cNvSpPr/>
          <p:nvPr/>
        </p:nvSpPr>
        <p:spPr>
          <a:xfrm>
            <a:off x="722376" y="3201734"/>
            <a:ext cx="10753344" cy="1099122"/>
          </a:xfrm>
          <a:prstGeom prst="rect">
            <a:avLst/>
          </a:prstGeom>
          <a:noFill/>
          <a:ln/>
        </p:spPr>
        <p:txBody>
          <a:bodyPr wrap="square" lIns="0" tIns="0" rIns="0" bIns="0" rtlCol="0" anchor="t"/>
          <a:lstStyle/>
          <a:p>
            <a:pPr algn="just">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根据上文内容和空后的share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our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small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space可知，此处表示作者现在已经搬到了公寓里，作者现在很喜欢摆放在公寓里的每一件物品。belongings意为“所有物”，符合语境。giveaway意为“赠品”；post意为“帖子”；contribution意为“贡献”。</a:t>
            </a:r>
            <a:endParaRPr lang="en-US" altLang="zh-CN" sz="2200" dirty="0"/>
          </a:p>
        </p:txBody>
      </p:sp>
      <p:sp>
        <p:nvSpPr>
          <p:cNvPr id="8" name="QC_6_BD.461_1#7ed65f011.choices?vja=1&amp;pid=8e9c2cdd4&amp;color=0,0,0&amp;vtp=1"/>
          <p:cNvSpPr/>
          <p:nvPr/>
        </p:nvSpPr>
        <p:spPr>
          <a:xfrm>
            <a:off x="722376" y="4332859"/>
            <a:ext cx="10753344" cy="334137"/>
          </a:xfrm>
          <a:prstGeom prst="rect">
            <a:avLst/>
          </a:prstGeom>
          <a:noFill/>
          <a:ln/>
        </p:spPr>
        <p:txBody>
          <a:bodyPr wrap="square" lIns="0" tIns="0" rIns="0" bIns="0" rtlCol="0" anchor="t"/>
          <a:lstStyle/>
          <a:p>
            <a:pPr>
              <a:lnSpc>
                <a:spcPct val="119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14.(</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.joy</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B.part</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C.care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.time</a:t>
            </a:r>
            <a:endParaRPr lang="en-US" altLang="zh-CN" sz="2000" dirty="0"/>
          </a:p>
        </p:txBody>
      </p:sp>
      <p:sp>
        <p:nvSpPr>
          <p:cNvPr id="9" name="QC_6_AN.462_1#7ed65f011.bracket?vja=1&amp;pid=8e9c2cdd4&amp;color=0,0,0&amp;vpa=193&amp;vtp=1"/>
          <p:cNvSpPr/>
          <p:nvPr/>
        </p:nvSpPr>
        <p:spPr>
          <a:xfrm>
            <a:off x="1303401" y="4332859"/>
            <a:ext cx="241300" cy="337439"/>
          </a:xfrm>
          <a:prstGeom prst="rect">
            <a:avLst/>
          </a:prstGeom>
          <a:noFill/>
          <a:ln/>
        </p:spPr>
        <p:txBody>
          <a:bodyPr wrap="none" lIns="0" tIns="0" rIns="0" bIns="0" rtlCol="0" anchor="t"/>
          <a:lstStyle/>
          <a:p>
            <a:pPr algn="ctr">
              <a:lnSpc>
                <a:spcPct val="119000"/>
              </a:lnSpc>
            </a:pPr>
            <a:r>
              <a:rPr lang="en-US" altLang="zh-CN" sz="2000" b="0" i="0" dirty="0">
                <a:solidFill>
                  <a:srgbClr val="FF0000"/>
                </a:solidFill>
                <a:latin typeface="Times New Roman" pitchFamily="34" charset="0"/>
                <a:ea typeface="微软雅黑" pitchFamily="34" charset="-122"/>
                <a:cs typeface="Times New Roman" pitchFamily="34" charset="-120"/>
              </a:rPr>
              <a:t>A</a:t>
            </a:r>
            <a:endParaRPr lang="en-US" altLang="zh-CN" sz="2000" dirty="0"/>
          </a:p>
        </p:txBody>
      </p:sp>
      <p:sp>
        <p:nvSpPr>
          <p:cNvPr id="10" name="QC_6_AS.463_1#7ed65f011?vja=1&amp;pid=8e9c2cdd4&amp;color=0,0,0&amp;vtp=1"/>
          <p:cNvSpPr/>
          <p:nvPr/>
        </p:nvSpPr>
        <p:spPr>
          <a:xfrm>
            <a:off x="722376" y="4738434"/>
            <a:ext cx="10753344" cy="1461834"/>
          </a:xfrm>
          <a:prstGeom prst="rect">
            <a:avLst/>
          </a:prstGeom>
          <a:noFill/>
          <a:ln/>
        </p:spPr>
        <p:txBody>
          <a:bodyPr wrap="square" lIns="0" tIns="0" rIns="0" bIns="0" rtlCol="0" anchor="t"/>
          <a:lstStyle/>
          <a:p>
            <a:pPr algn="just">
              <a:lnSpc>
                <a:spcPct val="119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根据倒数第二段内容和下文中的“knowing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somewhere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nearby,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someone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____</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something</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”可知，知道有人珍惜自己送出去的旧物，作者感到很快乐。take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joy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a:t>
            </a:r>
            <a:r>
              <a:rPr lang="en-US" altLang="zh-CN" sz="2000" b="0" i="0" dirty="0">
                <a:solidFill>
                  <a:srgbClr val="385723"/>
                </a:solidFill>
                <a:latin typeface="Times New Roman" panose="02020603050405020304" pitchFamily="18" charset="0"/>
                <a:ea typeface="微软雅黑" pitchFamily="34" charset="-122"/>
                <a:cs typeface="Times New Roman" pitchFamily="34" charset="-120"/>
              </a:rPr>
              <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为固定搭配，意为“从</a:t>
            </a:r>
            <a:r>
              <a:rPr lang="en-US" altLang="zh-CN" sz="2000" b="0" i="0" dirty="0">
                <a:solidFill>
                  <a:srgbClr val="385723"/>
                </a:solidFill>
                <a:latin typeface="SimSun" panose="02010600030101010101" pitchFamily="2" charset="-122"/>
                <a:ea typeface="微软雅黑" pitchFamily="34" charset="-122"/>
                <a:cs typeface="Times New Roman" pitchFamily="34" charset="-120"/>
              </a:rPr>
              <a:t>……</a:t>
            </a:r>
            <a:r>
              <a:rPr lang="en-US" altLang="zh-CN" sz="2000" b="0" i="0" dirty="0">
                <a:solidFill>
                  <a:srgbClr val="385723"/>
                </a:solidFill>
                <a:latin typeface="Times New Roman" pitchFamily="34" charset="0"/>
                <a:ea typeface="微软雅黑" pitchFamily="34" charset="-122"/>
                <a:cs typeface="Times New Roman" pitchFamily="34" charset="-120"/>
              </a:rPr>
              <a:t>中获得快乐”，符合语境。take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part意为“参与”；take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care意为“小心”；take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time意为“花费时间”。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C_6_AS.463_2#7ed65f011?vja=1&amp;pid=8e9c2cdd4&amp;color=0,0,0&amp;mp=1&amp;vtp=1&amp;bt=1"/>
          <p:cNvSpPr/>
          <p:nvPr/>
        </p:nvSpPr>
        <p:spPr>
          <a:xfrm>
            <a:off x="722376" y="900000"/>
            <a:ext cx="10753344" cy="1113409"/>
          </a:xfrm>
          <a:prstGeom prst="rect">
            <a:avLst/>
          </a:prstGeom>
          <a:noFill/>
          <a:ln/>
        </p:spPr>
        <p:txBody>
          <a:bodyPr wrap="square" lIns="0" tIns="0" rIns="0" bIns="0" rtlCol="0" anchor="t"/>
          <a:lstStyle/>
          <a:p>
            <a:pPr algn="l">
              <a:lnSpc>
                <a:spcPct val="125000"/>
              </a:lnSpc>
            </a:pPr>
            <a:r>
              <a:rPr lang="en-US" altLang="zh-CN" sz="2000" b="1" i="0" dirty="0">
                <a:solidFill>
                  <a:srgbClr val="639319"/>
                </a:solidFill>
                <a:latin typeface="Times New Roman" pitchFamily="34" charset="0"/>
                <a:ea typeface="微软雅黑" pitchFamily="34" charset="-122"/>
                <a:cs typeface="Times New Roman" pitchFamily="34" charset="-120"/>
              </a:rPr>
              <a:t>易错警示</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本题易错选D项。学生容易生搬硬套常见短语take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time，意为“花时间”，常用句型为it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takes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time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sth。但根据原文的语境看，此处表示作者知道有人喜欢自己送出的旧物，感到很快乐，乐见自己的旧物找到能欣赏、珍惜它们的人。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C_6_BD.464_1#a3f0fee2c.choices?vja=1&amp;pid=8e9c2cdd4&amp;color=0,0,0&amp;mp=1&amp;vtp=1&amp;bt=1"/>
          <p:cNvSpPr/>
          <p:nvPr/>
        </p:nvSpPr>
        <p:spPr>
          <a:xfrm>
            <a:off x="722376" y="896113"/>
            <a:ext cx="10753344" cy="347853"/>
          </a:xfrm>
          <a:prstGeom prst="rect">
            <a:avLst/>
          </a:prstGeom>
          <a:noFill/>
          <a:ln/>
        </p:spPr>
        <p:txBody>
          <a:bodyPr wrap="square" lIns="0" tIns="0" rIns="0" bIns="0" rtlCol="0" anchor="t"/>
          <a:lstStyle/>
          <a:p>
            <a:pPr>
              <a:lnSpc>
                <a:spcPct val="125000"/>
              </a:lnSpc>
              <a:tabLst>
                <a:tab pos="3684208" algn="l"/>
                <a:tab pos="6107877" algn="l"/>
                <a:tab pos="8531545" algn="l"/>
              </a:tabLst>
            </a:pPr>
            <a:r>
              <a:rPr lang="en-US" altLang="zh-CN" sz="2000" b="0" i="0">
                <a:solidFill>
                  <a:srgbClr val="000000"/>
                </a:solidFill>
                <a:latin typeface="Times New Roman" pitchFamily="34" charset="0"/>
                <a:ea typeface="微软雅黑" pitchFamily="34" charset="-122"/>
                <a:cs typeface="Times New Roman" pitchFamily="34" charset="-120"/>
              </a:rPr>
              <a:t>15.(</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a:solidFill>
                  <a:srgbClr val="000000"/>
                </a:solidFill>
                <a:latin typeface="Times New Roman" pitchFamily="34" charset="0"/>
                <a:ea typeface="微软雅黑" pitchFamily="34" charset="-122"/>
                <a:cs typeface="Times New Roman" pitchFamily="34" charset="-120"/>
              </a:rPr>
              <a:t>.anticipating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B.appreciating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C.delivering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D</a:t>
            </a:r>
            <a:r>
              <a:rPr lang="en-US" altLang="zh-CN" sz="2000" b="0" i="0" dirty="0">
                <a:solidFill>
                  <a:srgbClr val="000000"/>
                </a:solidFill>
                <a:latin typeface="Times New Roman" pitchFamily="34" charset="0"/>
                <a:ea typeface="微软雅黑" pitchFamily="34" charset="-122"/>
                <a:cs typeface="Times New Roman" pitchFamily="34" charset="-120"/>
              </a:rPr>
              <a:t>.withdrawing</a:t>
            </a:r>
            <a:endParaRPr lang="en-US" altLang="zh-CN" sz="2000" dirty="0"/>
          </a:p>
        </p:txBody>
      </p:sp>
      <p:sp>
        <p:nvSpPr>
          <p:cNvPr id="3" name="QC_6_AN.465_1#a3f0fee2c.bracket?vja=1&amp;pid=8e9c2cdd4&amp;color=0,0,0&amp;mp=1&amp;vpa=194&amp;vtp=1"/>
          <p:cNvSpPr/>
          <p:nvPr/>
        </p:nvSpPr>
        <p:spPr>
          <a:xfrm>
            <a:off x="1303401" y="896113"/>
            <a:ext cx="2270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B</a:t>
            </a:r>
            <a:endParaRPr lang="en-US" altLang="zh-CN" sz="2000" dirty="0"/>
          </a:p>
        </p:txBody>
      </p:sp>
      <p:sp>
        <p:nvSpPr>
          <p:cNvPr id="4" name="QC_6_AS.466_1#a3f0fee2c?vja=1&amp;pid=8e9c2cdd4&amp;color=0,0,0&amp;vtp=1"/>
          <p:cNvSpPr/>
          <p:nvPr/>
        </p:nvSpPr>
        <p:spPr>
          <a:xfrm>
            <a:off x="722376" y="1315847"/>
            <a:ext cx="10753344" cy="1151255"/>
          </a:xfrm>
          <a:prstGeom prst="rect">
            <a:avLst/>
          </a:prstGeom>
          <a:noFill/>
          <a:ln/>
        </p:spPr>
        <p:txBody>
          <a:bodyPr wrap="square" lIns="0" tIns="0" rIns="0" bIns="0" rtlCol="0" anchor="t"/>
          <a:lstStyle/>
          <a:p>
            <a:pPr algn="just">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根据上文中的please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another</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person和下文中的something</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that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couldn’t</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come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with</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us可知，此处指作者赠送出去的物品正被它们的新主人欣赏、珍惜。appreciate意为“欣赏，重视”，符合语境。anticipate意为“预料”；deliver意为“递送，发表”；withdraw意为“撤回，撤销”。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M_5_BD.467_1#58bc0ab51?vja=1&amp;pid=fc6c069d2&amp;color=0,0,0&amp;vtp=1&amp;bt=1"/>
          <p:cNvSpPr/>
          <p:nvPr/>
        </p:nvSpPr>
        <p:spPr>
          <a:xfrm>
            <a:off x="722376" y="900000"/>
            <a:ext cx="10753344" cy="4533202"/>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[重庆名校联盟2024高二期中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endParaRPr lang="en-US" altLang="zh-CN" sz="2000" dirty="0"/>
          </a:p>
          <a:p>
            <a:pPr algn="ctr">
              <a:lnSpc>
                <a:spcPct val="125000"/>
              </a:lnSpc>
            </a:pPr>
            <a:r>
              <a:rPr lang="en-US" altLang="zh-CN" sz="2000" b="1" i="0" dirty="0">
                <a:solidFill>
                  <a:srgbClr val="000000"/>
                </a:solidFill>
                <a:latin typeface="Times New Roman" pitchFamily="34" charset="0"/>
                <a:ea typeface="微软雅黑" pitchFamily="34" charset="-122"/>
                <a:cs typeface="Times New Roman" pitchFamily="34" charset="-120"/>
              </a:rPr>
              <a:t>Revival</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of</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Ancient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Arts: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Craft</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Blossoms</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in</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微软雅黑" pitchFamily="34" charset="-122"/>
                <a:cs typeface="Times New Roman" pitchFamily="34" charset="-120"/>
              </a:rPr>
              <a:t>the</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Modern</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微软雅黑" pitchFamily="34" charset="-122"/>
                <a:cs typeface="Times New Roman" pitchFamily="34" charset="-120"/>
              </a:rPr>
              <a:t>Age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country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splendid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civilisation,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witnessed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numerous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forms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continue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flourish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today.</a:t>
            </a:r>
            <a:r>
              <a:rPr lang="en-US" altLang="zh-CN" sz="2000" b="0" i="1" dirty="0">
                <a:solidFill>
                  <a:srgbClr val="000000"/>
                </a:solidFill>
                <a:latin typeface="Times New Roman" pitchFamily="34" charset="0"/>
                <a:ea typeface="微软雅黑" pitchFamily="34" charset="-122"/>
                <a:cs typeface="Times New Roman" pitchFamily="34" charset="-120"/>
              </a:rPr>
              <a:t>China</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Daily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recently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launched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series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Revival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of</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Ancient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Arts</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filming</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2.</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（craftsman）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committed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arts.</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Times New Roman" pitchFamily="34" charset="0"/>
                <a:ea typeface="微软雅黑" pitchFamily="34" charset="-122"/>
                <a:cs typeface="Times New Roman" pitchFamily="34" charset="-120"/>
              </a:rPr>
              <a:t>Ronghua</a:t>
            </a:r>
            <a:r>
              <a:rPr lang="en-US" altLang="zh-CN" sz="2000" b="0" i="0" dirty="0">
                <a:solidFill>
                  <a:srgbClr val="000000"/>
                </a:solidFill>
                <a:latin typeface="Times New Roman" pitchFamily="34" charset="0"/>
                <a:ea typeface="微软雅黑"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copper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unique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historical</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3.</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（significant）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Chinese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culture.The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wearing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believed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4.</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Tang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Dynasty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were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imperial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court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5.</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tribute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（贡品）.The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intangible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cultural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heritage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making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passed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down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through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generations</a:t>
            </a:r>
            <a:r>
              <a:rPr lang="en-US" altLang="zh-CN" sz="2000" b="0" i="0">
                <a:solidFill>
                  <a:srgbClr val="000000"/>
                </a:solidFill>
                <a:latin typeface="Times New Roman" pitchFamily="34" charset="0"/>
                <a:ea typeface="微软雅黑" pitchFamily="34" charset="-122"/>
                <a:cs typeface="Times New Roman"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6.</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timeless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artistry.</a:t>
            </a:r>
            <a:r>
              <a:rPr lang="en-US" altLang="zh-CN" sz="100" b="0" i="0" kern="0" spc="-99900" dirty="0">
                <a:solidFill>
                  <a:srgbClr val="FFFFFF"/>
                </a:solidFill>
                <a:latin typeface="Times New Roman" pitchFamily="34" charset="0"/>
                <a:ea typeface="微软雅黑" pitchFamily="34" charset="-122"/>
                <a:cs typeface="Times New Roman" pitchFamily="34" charset="-120"/>
              </a:rPr>
              <a:t>#1.1.2</a:t>
            </a:r>
            <a:endParaRPr lang="en-US" altLang="zh-CN" sz="2000" dirty="0"/>
          </a:p>
        </p:txBody>
      </p:sp>
      <p:sp>
        <p:nvSpPr>
          <p:cNvPr id="3" name="QM_5_AN.468_1#58bc0ab51.blank?vja=1&amp;pid=fc6c069d2&amp;color=0,0,0&amp;vpa=195&amp;vtp=1"/>
          <p:cNvSpPr/>
          <p:nvPr/>
        </p:nvSpPr>
        <p:spPr>
          <a:xfrm>
            <a:off x="5255514" y="2004900"/>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M_5_AN.469_1#58bc0ab51.blank?vja=1&amp;pid=fc6c069d2&amp;color=0,0,0&amp;vpa=196&amp;vtp=1"/>
          <p:cNvSpPr/>
          <p:nvPr/>
        </p:nvSpPr>
        <p:spPr>
          <a:xfrm>
            <a:off x="8614029" y="2385900"/>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craftsmen</a:t>
            </a:r>
            <a:endParaRPr lang="en-US" altLang="zh-CN" sz="2000" dirty="0"/>
          </a:p>
        </p:txBody>
      </p:sp>
      <p:sp>
        <p:nvSpPr>
          <p:cNvPr id="5" name="QM_5_AN.470_1#58bc0ab51.blank?vja=1&amp;pid=fc6c069d2&amp;color=0,0,0&amp;vpa=197&amp;vtp=1"/>
          <p:cNvSpPr/>
          <p:nvPr/>
        </p:nvSpPr>
        <p:spPr>
          <a:xfrm>
            <a:off x="947801" y="3516200"/>
            <a:ext cx="1281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significance</a:t>
            </a:r>
            <a:endParaRPr lang="en-US" altLang="zh-CN" sz="2000" dirty="0"/>
          </a:p>
        </p:txBody>
      </p:sp>
      <p:sp>
        <p:nvSpPr>
          <p:cNvPr id="6" name="QM_5_AN.471_1#58bc0ab51.blank?vja=1&amp;pid=fc6c069d2&amp;color=0,0,0&amp;vpa=198&amp;vtp=1"/>
          <p:cNvSpPr/>
          <p:nvPr/>
        </p:nvSpPr>
        <p:spPr>
          <a:xfrm>
            <a:off x="2036128" y="3909900"/>
            <a:ext cx="803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date</a:t>
            </a:r>
            <a:endParaRPr lang="en-US" altLang="zh-CN" sz="2000" dirty="0"/>
          </a:p>
        </p:txBody>
      </p:sp>
      <p:sp>
        <p:nvSpPr>
          <p:cNvPr id="7" name="QM_5_AN.472_1#58bc0ab51.blank?vja=1&amp;pid=fc6c069d2&amp;color=0,0,0&amp;vpa=199&amp;vtp=1"/>
          <p:cNvSpPr/>
          <p:nvPr/>
        </p:nvSpPr>
        <p:spPr>
          <a:xfrm>
            <a:off x="4277297" y="4290900"/>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8" name="QM_5_AN.473_1#58bc0ab51.blank?vja=1&amp;pid=fc6c069d2&amp;color=0,0,0&amp;vpa=200&amp;vtp=1"/>
          <p:cNvSpPr/>
          <p:nvPr/>
        </p:nvSpPr>
        <p:spPr>
          <a:xfrm>
            <a:off x="8306308" y="46592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5_BD.474_1#58bc0ab51?vja=1&amp;pid=fc6c069d2&amp;color=0,0,0&amp;mp=1&amp;vtp=1&amp;bt=1"/>
          <p:cNvSpPr/>
          <p:nvPr/>
        </p:nvSpPr>
        <p:spPr>
          <a:xfrm>
            <a:off x="722376" y="896112"/>
            <a:ext cx="10753344" cy="2247202"/>
          </a:xfrm>
          <a:prstGeom prst="rect">
            <a:avLst/>
          </a:prstGeom>
          <a:noFill/>
          <a:ln/>
        </p:spPr>
        <p:txBody>
          <a:bodyPr wrap="square" lIns="0" tIns="0" rIns="0" bIns="0" rtlCol="0" anchor="t"/>
          <a:lstStyle/>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second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episode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documentary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series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7.</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（focus）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efforts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master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young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artisan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have</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8.</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（enthusiastic）</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integrated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craftsmanship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modern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life.In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this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episode,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inheritors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Nanjing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East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China’s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Jiangsu</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Province,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birthplaces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production,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perform</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9.</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process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crafting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velvet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flowers,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endeavours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advancing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this</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10.</a:t>
            </a:r>
            <a:r>
              <a:rPr lang="en-US" altLang="zh-CN" sz="2000" i="0">
                <a:solidFill>
                  <a:srgbClr val="000000"/>
                </a:solidFill>
                <a:latin typeface="SimSun" panose="02010600030101010101" pitchFamily="2" charset="-122"/>
                <a:ea typeface="微软雅黑" pitchFamily="34" charset="-122"/>
                <a:cs typeface="Times New Roman" pitchFamily="34" charset="-120"/>
              </a:rPr>
              <a:t>_</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（tradition）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handicraft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their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dedication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preserving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reviving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ancient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technique.</a:t>
            </a:r>
            <a:r>
              <a:rPr lang="en-US" altLang="zh-CN" sz="100" b="0" i="0" kern="0" spc="-99900" dirty="0">
                <a:solidFill>
                  <a:srgbClr val="FFFFFF"/>
                </a:solidFill>
                <a:latin typeface="Times New Roman" pitchFamily="34" charset="0"/>
                <a:ea typeface="微软雅黑" pitchFamily="34" charset="-122"/>
                <a:cs typeface="Times New Roman" pitchFamily="34" charset="-120"/>
              </a:rPr>
              <a:t>#1.1.3</a:t>
            </a:r>
            <a:endParaRPr lang="en-US" altLang="zh-CN" sz="2000" dirty="0"/>
          </a:p>
        </p:txBody>
      </p:sp>
      <p:sp>
        <p:nvSpPr>
          <p:cNvPr id="3" name="QM_5_AN.475_1#58bc0ab51.blank?vja=1&amp;pid=fc6c069d2&amp;color=0,0,0&amp;mp=1&amp;vpa=201&amp;vtp=1"/>
          <p:cNvSpPr/>
          <p:nvPr/>
        </p:nvSpPr>
        <p:spPr>
          <a:xfrm>
            <a:off x="6942709" y="858012"/>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focuses</a:t>
            </a:r>
            <a:endParaRPr lang="en-US" altLang="zh-CN" sz="2000" dirty="0"/>
          </a:p>
        </p:txBody>
      </p:sp>
      <p:sp>
        <p:nvSpPr>
          <p:cNvPr id="4" name="QM_5_AN.476_1#58bc0ab51.blank?vja=1&amp;pid=fc6c069d2&amp;color=0,0,0&amp;mp=1&amp;vpa=202&amp;vtp=1"/>
          <p:cNvSpPr/>
          <p:nvPr/>
        </p:nvSpPr>
        <p:spPr>
          <a:xfrm>
            <a:off x="6772529" y="1226312"/>
            <a:ext cx="16319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enthusiastically</a:t>
            </a:r>
            <a:endParaRPr lang="en-US" altLang="zh-CN" sz="2000" dirty="0"/>
          </a:p>
        </p:txBody>
      </p:sp>
      <p:sp>
        <p:nvSpPr>
          <p:cNvPr id="5" name="QM_5_AN.477_1#58bc0ab51.blank?vja=1&amp;pid=fc6c069d2&amp;color=0,0,0&amp;mp=1&amp;vpa=203&amp;vtp=1"/>
          <p:cNvSpPr/>
          <p:nvPr/>
        </p:nvSpPr>
        <p:spPr>
          <a:xfrm>
            <a:off x="9752267" y="2001012"/>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6" name="QM_5_AN.478_1#58bc0ab51.blank?vja=1&amp;pid=fc6c069d2&amp;color=0,0,0&amp;mp=1&amp;vpa=204&amp;vtp=1"/>
          <p:cNvSpPr/>
          <p:nvPr/>
        </p:nvSpPr>
        <p:spPr>
          <a:xfrm>
            <a:off x="8768461" y="2382012"/>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7" name="QM_5_EX.479_1#58bc0ab51?vja=1&amp;pid=fc6c069d2&amp;color=0,0,0&amp;vtp=1"/>
          <p:cNvSpPr/>
          <p:nvPr/>
        </p:nvSpPr>
        <p:spPr>
          <a:xfrm>
            <a:off x="722376" y="3188398"/>
            <a:ext cx="10753344" cy="732155"/>
          </a:xfrm>
          <a:prstGeom prst="rect">
            <a:avLst/>
          </a:prstGeom>
          <a:noFill/>
          <a:ln/>
        </p:spPr>
        <p:txBody>
          <a:bodyPr wrap="square" lIns="0" tIns="0" rIns="0" bIns="0" rtlCol="0" anchor="t"/>
          <a:lstStyle/>
          <a:p>
            <a:pPr algn="l">
              <a:lnSpc>
                <a:spcPct val="125000"/>
              </a:lnSpc>
            </a:pPr>
            <a:r>
              <a:rPr lang="en-US" altLang="zh-CN" sz="2000" b="1" i="0" dirty="0">
                <a:solidFill>
                  <a:srgbClr val="385723"/>
                </a:solidFill>
                <a:latin typeface="Times New Roman" pitchFamily="34" charset="0"/>
                <a:ea typeface="微软雅黑" pitchFamily="34" charset="-122"/>
                <a:cs typeface="Times New Roman" pitchFamily="34" charset="-120"/>
              </a:rPr>
              <a:t>【语篇导读】</a:t>
            </a:r>
            <a:r>
              <a:rPr lang="en-US" altLang="zh-CN" sz="2000" b="0" i="0" dirty="0">
                <a:solidFill>
                  <a:srgbClr val="385723"/>
                </a:solidFill>
                <a:latin typeface="Times New Roman" pitchFamily="34" charset="0"/>
                <a:ea typeface="微软雅黑" pitchFamily="34" charset="-122"/>
                <a:cs typeface="Times New Roman" pitchFamily="34" charset="-120"/>
              </a:rPr>
              <a:t>本文是一篇说明文。文章主要介绍了《中国日报》推出的系列纪录片《古艺新生》其中的一集，它介绍了中国的传统手工艺品、非物质文化遗产——绒花。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B_6_BD.480_1#d5a4da601?vja=1&amp;pid=58bc0ab5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 </a:t>
            </a:r>
            <a:r>
              <a:rPr lang="en-US" altLang="zh-CN" sz="2000" i="0">
                <a:solidFill>
                  <a:srgbClr val="000000"/>
                </a:solidFill>
                <a:latin typeface="SimSun" pitchFamily="34" charset="0"/>
                <a:ea typeface="SimSun" pitchFamily="34" charset="-122"/>
                <a:cs typeface="SimSun" pitchFamily="34" charset="-120"/>
              </a:rPr>
              <a:t>_______</a:t>
            </a:r>
            <a:endParaRPr lang="en-US" altLang="zh-CN" sz="2000" dirty="0"/>
          </a:p>
        </p:txBody>
      </p:sp>
      <p:sp>
        <p:nvSpPr>
          <p:cNvPr id="3" name="QB_6_AN.481_1#d5a4da601.blank?vja=1&amp;pid=58bc0ab51&amp;color=0,0,0&amp;vpa=205&amp;vtp=1"/>
          <p:cNvSpPr/>
          <p:nvPr/>
        </p:nvSpPr>
        <p:spPr>
          <a:xfrm>
            <a:off x="1062101" y="858013"/>
            <a:ext cx="6778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which</a:t>
            </a:r>
            <a:endParaRPr lang="en-US" altLang="zh-CN" sz="2000" dirty="0"/>
          </a:p>
        </p:txBody>
      </p:sp>
      <p:sp>
        <p:nvSpPr>
          <p:cNvPr id="4" name="QB_6_AS.482_1#d5a4da601?vja=1&amp;pid=58bc0ab51&amp;color=0,0,0&amp;vtp=1"/>
          <p:cNvSpPr/>
          <p:nvPr/>
        </p:nvSpPr>
        <p:spPr>
          <a:xfrm>
            <a:off x="722376" y="1315847"/>
            <a:ext cx="10753344" cy="1532509"/>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句意为：作为一个拥有灿烂文明的国家，中国见证了许多形式的非物质文化遗产的传承，这些遗产至今仍在蓬勃发展。分析句子结构可知，设空处引导非限制性定语从句，先行词是numerous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forms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intangible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cultural</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heritage，指物，关系词在从句中作主语，应用which引导该从句。</a:t>
            </a:r>
            <a:endParaRPr lang="en-US" altLang="zh-CN" sz="2200" dirty="0"/>
          </a:p>
        </p:txBody>
      </p:sp>
      <p:sp>
        <p:nvSpPr>
          <p:cNvPr id="5" name="QB_6_BD.483_1#06ffedf67?vja=1&amp;pid=58bc0ab51&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2.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6" name="QB_6_AN.484_1#06ffedf67.blank?vja=1&amp;pid=58bc0ab51&amp;color=0,0,0&amp;vpa=206&amp;vtp=1"/>
          <p:cNvSpPr/>
          <p:nvPr/>
        </p:nvSpPr>
        <p:spPr>
          <a:xfrm>
            <a:off x="1062101" y="2846959"/>
            <a:ext cx="10556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craftsmen</a:t>
            </a:r>
            <a:endParaRPr lang="en-US" altLang="zh-CN" sz="2000" dirty="0"/>
          </a:p>
        </p:txBody>
      </p:sp>
      <p:sp>
        <p:nvSpPr>
          <p:cNvPr id="7" name="QB_6_AS.485_1#06ffedf67?vja=1&amp;pid=58bc0ab51&amp;color=0,0,0&amp;vtp=1"/>
          <p:cNvSpPr/>
          <p:nvPr/>
        </p:nvSpPr>
        <p:spPr>
          <a:xfrm>
            <a:off x="722376" y="3309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中国日报》最近推出了《古艺新生》系列纪录片，该纪录片拍摄了致力于保护和复兴古代艺术的工匠和艺术家。根据空后的and可知，设空处和artists并列作filming的宾语，craftsman为可数名词，其前无限定词修饰，应用复数形式。故填craftsmen。</a:t>
            </a:r>
            <a:endParaRPr lang="en-US" altLang="zh-CN" sz="2200" dirty="0"/>
          </a:p>
        </p:txBody>
      </p:sp>
      <p:sp>
        <p:nvSpPr>
          <p:cNvPr id="8" name="QB_6_BD.486_1#f5df72800?vja=1&amp;pid=58bc0ab51&amp;color=0,0,0&amp;vtp=1"/>
          <p:cNvSpPr/>
          <p:nvPr/>
        </p:nvSpPr>
        <p:spPr>
          <a:xfrm>
            <a:off x="722376" y="44979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3. </a:t>
            </a:r>
            <a:r>
              <a:rPr lang="en-US" altLang="zh-CN" sz="2000" i="0">
                <a:solidFill>
                  <a:srgbClr val="000000"/>
                </a:solidFill>
                <a:latin typeface="SimSun" pitchFamily="34" charset="0"/>
                <a:ea typeface="SimSun" pitchFamily="34" charset="-122"/>
                <a:cs typeface="SimSun" pitchFamily="34" charset="-120"/>
              </a:rPr>
              <a:t>___________</a:t>
            </a:r>
            <a:endParaRPr lang="en-US" altLang="zh-CN" sz="2000" dirty="0"/>
          </a:p>
        </p:txBody>
      </p:sp>
      <p:sp>
        <p:nvSpPr>
          <p:cNvPr id="9" name="QB_6_AN.487_1#f5df72800.blank?vja=1&amp;pid=58bc0ab51&amp;color=0,0,0&amp;vpa=207&amp;vtp=1"/>
          <p:cNvSpPr/>
          <p:nvPr/>
        </p:nvSpPr>
        <p:spPr>
          <a:xfrm>
            <a:off x="1011301" y="4447159"/>
            <a:ext cx="12811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significance</a:t>
            </a:r>
            <a:endParaRPr lang="en-US" altLang="zh-CN" sz="2000" dirty="0"/>
          </a:p>
        </p:txBody>
      </p:sp>
      <p:sp>
        <p:nvSpPr>
          <p:cNvPr id="10" name="QB_6_AS.488_1#f5df72800?vja=1&amp;pid=58bc0ab51&amp;color=0,0,0&amp;vtp=1"/>
          <p:cNvSpPr/>
          <p:nvPr/>
        </p:nvSpPr>
        <p:spPr>
          <a:xfrm>
            <a:off x="722376" y="49226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句意为：绒花，即用蚕丝和铜丝制成的丝绒花，在中国文化中具有独特的历史意义。设空处作动词hold的宾语，且被冠词a以及形容词unique和historical修饰，应用名词单数形式。故填significance。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B_6_BD.489_1#85361384f?vja=1&amp;pid=58bc0ab5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4.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6_AN.490_1#85361384f.blank?vja=1&amp;pid=58bc0ab51&amp;color=0,0,0&amp;vpa=208&amp;vtp=1"/>
          <p:cNvSpPr/>
          <p:nvPr/>
        </p:nvSpPr>
        <p:spPr>
          <a:xfrm>
            <a:off x="1062101" y="858013"/>
            <a:ext cx="803275" cy="347853"/>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to</a:t>
            </a:r>
            <a:r>
              <a:rPr lang="en-US" altLang="zh-CN" sz="2000" b="0" i="0" dirty="0">
                <a:solidFill>
                  <a:srgbClr val="FF0000"/>
                </a:solidFill>
                <a:latin typeface="SimSun" pitchFamily="34" charset="0"/>
                <a:ea typeface="SimSun" pitchFamily="34" charset="-122"/>
                <a:cs typeface="SimSun" pitchFamily="34" charset="-120"/>
              </a:rPr>
              <a:t> </a:t>
            </a:r>
            <a:r>
              <a:rPr lang="en-US" altLang="zh-CN" sz="2000" b="0" i="0" dirty="0">
                <a:solidFill>
                  <a:srgbClr val="FF0000"/>
                </a:solidFill>
                <a:latin typeface="Times New Roman" pitchFamily="34" charset="0"/>
                <a:ea typeface="微软雅黑" pitchFamily="34" charset="-122"/>
                <a:cs typeface="Times New Roman" pitchFamily="34" charset="-120"/>
              </a:rPr>
              <a:t>date</a:t>
            </a:r>
            <a:endParaRPr lang="en-US" altLang="zh-CN" sz="2000" dirty="0"/>
          </a:p>
        </p:txBody>
      </p:sp>
      <p:sp>
        <p:nvSpPr>
          <p:cNvPr id="4" name="QB_6_AS.491_1#85361384f?vja=1&amp;pid=58bc0ab51&amp;color=0,0,0&amp;vtp=1"/>
          <p:cNvSpPr/>
          <p:nvPr/>
        </p:nvSpPr>
        <p:spPr>
          <a:xfrm>
            <a:off x="722376" y="1315847"/>
            <a:ext cx="10753344" cy="1147953"/>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句意为：佩戴绒花的传统被认为可以追溯到唐朝，这种有艺术性的花曾被作为贡品奉给朝廷。be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believed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sth为固定表达，意为“被认为做某事”；date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back</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to为固定搭配，意为“追溯到”，没有被动形式。故填to</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date。</a:t>
            </a:r>
            <a:endParaRPr lang="en-US" altLang="zh-CN" sz="2200" dirty="0"/>
          </a:p>
        </p:txBody>
      </p:sp>
      <p:sp>
        <p:nvSpPr>
          <p:cNvPr id="5" name="QB_6_BD.492_1#7df64d14f?vja=1&amp;pid=58bc0ab51&amp;color=0,0,0&amp;vtp=1"/>
          <p:cNvSpPr/>
          <p:nvPr/>
        </p:nvSpPr>
        <p:spPr>
          <a:xfrm>
            <a:off x="722376" y="24913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5. </a:t>
            </a:r>
            <a:r>
              <a:rPr lang="en-US" altLang="zh-CN" sz="2000" i="0">
                <a:solidFill>
                  <a:srgbClr val="000000"/>
                </a:solidFill>
                <a:latin typeface="SimSun" pitchFamily="34" charset="0"/>
                <a:ea typeface="SimSun" pitchFamily="34" charset="-122"/>
                <a:cs typeface="SimSun" pitchFamily="34" charset="-120"/>
              </a:rPr>
              <a:t>___</a:t>
            </a:r>
            <a:endParaRPr lang="en-US" altLang="zh-CN" sz="2000" dirty="0"/>
          </a:p>
        </p:txBody>
      </p:sp>
      <p:sp>
        <p:nvSpPr>
          <p:cNvPr id="6" name="QB_6_AN.493_1#7df64d14f.blank?vja=1&amp;pid=58bc0ab51&amp;color=0,0,0&amp;vpa=209&amp;vtp=1"/>
          <p:cNvSpPr/>
          <p:nvPr/>
        </p:nvSpPr>
        <p:spPr>
          <a:xfrm>
            <a:off x="1011301" y="2453259"/>
            <a:ext cx="268288"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as</a:t>
            </a:r>
            <a:endParaRPr lang="en-US" altLang="zh-CN" sz="2000" dirty="0"/>
          </a:p>
        </p:txBody>
      </p:sp>
      <p:sp>
        <p:nvSpPr>
          <p:cNvPr id="7" name="QB_6_AS.494_1#7df64d14f?vja=1&amp;pid=58bc0ab51&amp;color=0,0,0&amp;vtp=1"/>
          <p:cNvSpPr/>
          <p:nvPr/>
        </p:nvSpPr>
        <p:spPr>
          <a:xfrm>
            <a:off x="722376" y="28745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句意见上一题解析。根据句意可知，此处表达“作为贡品”之意，故填as。</a:t>
            </a:r>
            <a:endParaRPr lang="en-US" altLang="zh-CN" sz="2200" dirty="0"/>
          </a:p>
        </p:txBody>
      </p:sp>
      <p:sp>
        <p:nvSpPr>
          <p:cNvPr id="8" name="QB_6_BD.495_1#e043b4f48?vja=1&amp;pid=58bc0ab51&amp;color=0,0,0&amp;vtp=1"/>
          <p:cNvSpPr/>
          <p:nvPr/>
        </p:nvSpPr>
        <p:spPr>
          <a:xfrm>
            <a:off x="722376" y="32639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6.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9" name="QB_6_AN.496_1#e043b4f48.blank?vja=1&amp;pid=58bc0ab51&amp;color=0,0,0&amp;vpa=210&amp;vtp=1"/>
          <p:cNvSpPr/>
          <p:nvPr/>
        </p:nvSpPr>
        <p:spPr>
          <a:xfrm>
            <a:off x="1024001" y="3213100"/>
            <a:ext cx="1127125"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preserving</a:t>
            </a:r>
            <a:endParaRPr lang="en-US" altLang="zh-CN" sz="2000" dirty="0"/>
          </a:p>
        </p:txBody>
      </p:sp>
      <p:sp>
        <p:nvSpPr>
          <p:cNvPr id="10" name="QB_6_AS.497_1#e043b4f48?vja=1&amp;pid=58bc0ab51&amp;color=0,0,0&amp;vtp=1"/>
          <p:cNvSpPr/>
          <p:nvPr/>
        </p:nvSpPr>
        <p:spPr>
          <a:xfrm>
            <a:off x="722376" y="36907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句意为：绒花制作这一非物质文化遗产代代相传，保留了其永恒的艺术性。分析句子结构可知，句中已有谓语has</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been</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passed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down，设空处与其之间无连词连接，此处应用非谓语形式作结果状语，表示自然而然的结果，应用现在分词。故填preserving。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498_1#fb2c1ef37?vja=1&amp;pid=58bc0ab51&amp;color=0,0,0&amp;vtp=1&amp;bt=1"/>
          <p:cNvSpPr/>
          <p:nvPr/>
        </p:nvSpPr>
        <p:spPr>
          <a:xfrm>
            <a:off x="722376" y="896113"/>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7. </a:t>
            </a:r>
            <a:r>
              <a:rPr lang="en-US" altLang="zh-CN" sz="2000" i="0">
                <a:solidFill>
                  <a:srgbClr val="000000"/>
                </a:solidFill>
                <a:latin typeface="SimSun" pitchFamily="34" charset="0"/>
                <a:ea typeface="SimSun" pitchFamily="34" charset="-122"/>
                <a:cs typeface="SimSun" pitchFamily="34" charset="-120"/>
              </a:rPr>
              <a:t>________</a:t>
            </a:r>
            <a:endParaRPr lang="en-US" altLang="zh-CN" sz="2000" dirty="0"/>
          </a:p>
        </p:txBody>
      </p:sp>
      <p:sp>
        <p:nvSpPr>
          <p:cNvPr id="3" name="QB_6_AN.499_1#fb2c1ef37.blank?vja=1&amp;pid=58bc0ab51&amp;color=0,0,0&amp;vpa=211&amp;vtp=1"/>
          <p:cNvSpPr/>
          <p:nvPr/>
        </p:nvSpPr>
        <p:spPr>
          <a:xfrm>
            <a:off x="1049401" y="858013"/>
            <a:ext cx="8175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focuses</a:t>
            </a:r>
            <a:endParaRPr lang="en-US" altLang="zh-CN" sz="2000" dirty="0"/>
          </a:p>
        </p:txBody>
      </p:sp>
      <p:sp>
        <p:nvSpPr>
          <p:cNvPr id="4" name="QB_6_AS.500_1#fb2c1ef37?vja=1&amp;pid=58bc0ab51&amp;color=0,0,0&amp;vtp=1"/>
          <p:cNvSpPr/>
          <p:nvPr/>
        </p:nvSpPr>
        <p:spPr>
          <a:xfrm>
            <a:off x="722376" y="1315847"/>
            <a:ext cx="10753344" cy="1532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该系列纪录片的第二集聚焦于一位绒花大师和一位年轻手艺人的努力，他们热情地将这一工艺融入现代生活。设空处作主句谓语，结合语境和下文的时态可知，此处陈述客观事实，应用一般现在时，主句主语是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second</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episode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of</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the</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documentary</a:t>
            </a:r>
            <a:r>
              <a:rPr lang="en-US" altLang="zh-CN" sz="2000" b="0" i="0" dirty="0">
                <a:solidFill>
                  <a:srgbClr val="385723"/>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series，中心词episode为第三人称单数，谓语应用第三人称单数形式。故填focuses。</a:t>
            </a:r>
            <a:endParaRPr lang="en-US" altLang="zh-CN" sz="2200" dirty="0"/>
          </a:p>
        </p:txBody>
      </p:sp>
      <p:sp>
        <p:nvSpPr>
          <p:cNvPr id="5" name="QB_6_BD.501_1#0be5e81b9?vja=1&amp;pid=58bc0ab51&amp;color=0,0,0&amp;vtp=1"/>
          <p:cNvSpPr/>
          <p:nvPr/>
        </p:nvSpPr>
        <p:spPr>
          <a:xfrm>
            <a:off x="722376" y="28850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8. </a:t>
            </a:r>
            <a:r>
              <a:rPr lang="en-US" altLang="zh-CN" sz="2000" i="0">
                <a:solidFill>
                  <a:srgbClr val="000000"/>
                </a:solidFill>
                <a:latin typeface="SimSun" pitchFamily="34" charset="0"/>
                <a:ea typeface="SimSun" pitchFamily="34" charset="-122"/>
                <a:cs typeface="SimSun" pitchFamily="34" charset="-120"/>
              </a:rPr>
              <a:t>______________</a:t>
            </a:r>
            <a:endParaRPr lang="en-US" altLang="zh-CN" sz="2000" dirty="0"/>
          </a:p>
        </p:txBody>
      </p:sp>
      <p:sp>
        <p:nvSpPr>
          <p:cNvPr id="6" name="QB_6_AN.502_1#0be5e81b9.blank?vja=1&amp;pid=58bc0ab51&amp;color=0,0,0&amp;vpa=212&amp;vtp=1"/>
          <p:cNvSpPr/>
          <p:nvPr/>
        </p:nvSpPr>
        <p:spPr>
          <a:xfrm>
            <a:off x="1024001" y="2834259"/>
            <a:ext cx="1631950"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enthusiastically</a:t>
            </a:r>
            <a:endParaRPr lang="en-US" altLang="zh-CN" sz="2000" dirty="0"/>
          </a:p>
        </p:txBody>
      </p:sp>
      <p:sp>
        <p:nvSpPr>
          <p:cNvPr id="7" name="QB_6_AS.503_1#0be5e81b9?vja=1&amp;pid=58bc0ab51&amp;color=0,0,0&amp;vtp=1"/>
          <p:cNvSpPr/>
          <p:nvPr/>
        </p:nvSpPr>
        <p:spPr>
          <a:xfrm>
            <a:off x="722376" y="32682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句意见上一题解析。设空处修饰动词integrated，应用副词。故填enthusiastically。</a:t>
            </a:r>
            <a:endParaRPr lang="en-US" altLang="zh-CN" sz="2200" dirty="0"/>
          </a:p>
        </p:txBody>
      </p:sp>
      <p:sp>
        <p:nvSpPr>
          <p:cNvPr id="8" name="QB_6_BD.504_1#cec1f2e85?vja=1&amp;pid=58bc0ab51&amp;color=0,0,0&amp;vtp=1"/>
          <p:cNvSpPr/>
          <p:nvPr/>
        </p:nvSpPr>
        <p:spPr>
          <a:xfrm>
            <a:off x="722376" y="3657600"/>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9. </a:t>
            </a:r>
            <a:r>
              <a:rPr lang="en-US" altLang="zh-CN" sz="2000" i="0">
                <a:solidFill>
                  <a:srgbClr val="000000"/>
                </a:solidFill>
                <a:latin typeface="SimSun" pitchFamily="34" charset="0"/>
                <a:ea typeface="SimSun" pitchFamily="34" charset="-122"/>
                <a:cs typeface="SimSun" pitchFamily="34" charset="-120"/>
              </a:rPr>
              <a:t>____</a:t>
            </a:r>
            <a:endParaRPr lang="en-US" altLang="zh-CN" sz="2000" dirty="0"/>
          </a:p>
        </p:txBody>
      </p:sp>
      <p:sp>
        <p:nvSpPr>
          <p:cNvPr id="9" name="QB_6_AN.505_1#cec1f2e85.blank?vja=1&amp;pid=58bc0ab51&amp;color=0,0,0&amp;vpa=213&amp;vtp=1"/>
          <p:cNvSpPr/>
          <p:nvPr/>
        </p:nvSpPr>
        <p:spPr>
          <a:xfrm>
            <a:off x="1024001" y="3619500"/>
            <a:ext cx="36671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the</a:t>
            </a:r>
            <a:endParaRPr lang="en-US" altLang="zh-CN" sz="2000" dirty="0"/>
          </a:p>
        </p:txBody>
      </p:sp>
      <p:sp>
        <p:nvSpPr>
          <p:cNvPr id="10" name="QB_6_AS.506_1#cec1f2e85?vja=1&amp;pid=58bc0ab51&amp;color=0,0,0&amp;vtp=1"/>
          <p:cNvSpPr/>
          <p:nvPr/>
        </p:nvSpPr>
        <p:spPr>
          <a:xfrm>
            <a:off x="722376" y="4084447"/>
            <a:ext cx="10753344" cy="115125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为：在这一集中，来自绒花制作发源地之一的中国东部江苏省南京市的传承人演示了绒花的手工制作过程，并分享了他们为推进这一传统手工艺所作的努力以及为保护和复兴这一古老技术所作的奉献。根据句意可知，此处特指“绒花的手工制作过程”，应用定冠词the修饰。</a:t>
            </a:r>
            <a:endParaRPr lang="en-US" altLang="zh-CN" sz="2200" dirty="0"/>
          </a:p>
        </p:txBody>
      </p:sp>
      <p:sp>
        <p:nvSpPr>
          <p:cNvPr id="11" name="QB_6_BD.507_1#a043ae9ae?vja=1&amp;pid=58bc0ab51&amp;color=0,0,0&amp;vtp=1"/>
          <p:cNvSpPr/>
          <p:nvPr/>
        </p:nvSpPr>
        <p:spPr>
          <a:xfrm>
            <a:off x="722376" y="5272659"/>
            <a:ext cx="10753344" cy="347853"/>
          </a:xfrm>
          <a:prstGeom prst="rect">
            <a:avLst/>
          </a:prstGeom>
          <a:noFill/>
          <a:ln/>
        </p:spPr>
        <p:txBody>
          <a:bodyPr wrap="square" lIns="0" tIns="0" rIns="0" bIns="0" rtlCol="0" anchor="t"/>
          <a:lstStyle/>
          <a:p>
            <a:pPr algn="l">
              <a:lnSpc>
                <a:spcPct val="125000"/>
              </a:lnSpc>
            </a:pPr>
            <a:r>
              <a:rPr lang="en-US" altLang="zh-CN" sz="2000" b="0" i="0">
                <a:solidFill>
                  <a:srgbClr val="000000"/>
                </a:solidFill>
                <a:latin typeface="Times New Roman" pitchFamily="34" charset="0"/>
                <a:ea typeface="微软雅黑" pitchFamily="34" charset="-122"/>
                <a:cs typeface="Times New Roman" pitchFamily="34" charset="-120"/>
              </a:rPr>
              <a:t>10. </a:t>
            </a:r>
            <a:r>
              <a:rPr lang="en-US" altLang="zh-CN" sz="2000" i="0">
                <a:solidFill>
                  <a:srgbClr val="000000"/>
                </a:solidFill>
                <a:latin typeface="SimSun" pitchFamily="34" charset="0"/>
                <a:ea typeface="SimSun" pitchFamily="34" charset="-122"/>
                <a:cs typeface="SimSun" pitchFamily="34" charset="-120"/>
              </a:rPr>
              <a:t>__________</a:t>
            </a:r>
            <a:endParaRPr lang="en-US" altLang="zh-CN" sz="2000" dirty="0"/>
          </a:p>
        </p:txBody>
      </p:sp>
      <p:sp>
        <p:nvSpPr>
          <p:cNvPr id="12" name="QB_6_AN.508_1#a043ae9ae.blank?vja=1&amp;pid=58bc0ab51&amp;color=0,0,0&amp;vpa=214&amp;vtp=1"/>
          <p:cNvSpPr/>
          <p:nvPr/>
        </p:nvSpPr>
        <p:spPr>
          <a:xfrm>
            <a:off x="1163701" y="5234559"/>
            <a:ext cx="1096963" cy="351155"/>
          </a:xfrm>
          <a:prstGeom prst="rect">
            <a:avLst/>
          </a:prstGeom>
          <a:noFill/>
          <a:ln/>
        </p:spPr>
        <p:txBody>
          <a:bodyPr wrap="none" lIns="0" tIns="0" rIns="0" bIns="0" rtlCol="0" anchor="t"/>
          <a:lstStyle/>
          <a:p>
            <a:pPr algn="ctr">
              <a:lnSpc>
                <a:spcPct val="125000"/>
              </a:lnSpc>
            </a:pPr>
            <a:r>
              <a:rPr lang="en-US" altLang="zh-CN" sz="2000" b="0" i="0" dirty="0">
                <a:solidFill>
                  <a:srgbClr val="FF0000"/>
                </a:solidFill>
                <a:latin typeface="Times New Roman" pitchFamily="34" charset="0"/>
                <a:ea typeface="微软雅黑" pitchFamily="34" charset="-122"/>
                <a:cs typeface="Times New Roman" pitchFamily="34" charset="-120"/>
              </a:rPr>
              <a:t>traditional</a:t>
            </a:r>
            <a:endParaRPr lang="en-US" altLang="zh-CN" sz="2000" dirty="0"/>
          </a:p>
        </p:txBody>
      </p:sp>
      <p:sp>
        <p:nvSpPr>
          <p:cNvPr id="13" name="QB_6_AS.509_1#a043ae9ae?vja=1&amp;pid=58bc0ab51&amp;color=0,0,0&amp;vtp=1"/>
          <p:cNvSpPr/>
          <p:nvPr/>
        </p:nvSpPr>
        <p:spPr>
          <a:xfrm>
            <a:off x="722376" y="5655882"/>
            <a:ext cx="10753344" cy="377635"/>
          </a:xfrm>
          <a:prstGeom prst="rect">
            <a:avLst/>
          </a:prstGeom>
          <a:noFill/>
          <a:ln/>
        </p:spPr>
        <p:txBody>
          <a:bodyPr wrap="square" lIns="0" tIns="0" rIns="0" bIns="0" rtlCol="0" anchor="t"/>
          <a:lstStyle/>
          <a:p>
            <a:pPr algn="l">
              <a:lnSpc>
                <a:spcPct val="125000"/>
              </a:lnSpc>
            </a:pPr>
            <a:r>
              <a:rPr lang="en-US" altLang="zh-CN" sz="2200" b="1" i="0" dirty="0">
                <a:solidFill>
                  <a:srgbClr val="639319"/>
                </a:solidFill>
                <a:latin typeface="Times New Roman" pitchFamily="34" charset="0"/>
                <a:ea typeface="微软雅黑" pitchFamily="34" charset="-122"/>
                <a:cs typeface="Times New Roman"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385723"/>
                </a:solidFill>
                <a:latin typeface="Times New Roman" pitchFamily="34" charset="0"/>
                <a:ea typeface="微软雅黑" pitchFamily="34" charset="-122"/>
                <a:cs typeface="Times New Roman" pitchFamily="34" charset="-120"/>
              </a:rPr>
              <a:t>句意见上一题解析。设空处作定语，修饰名词handicraft，应用形容词。故填traditional。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O_5_BD.510_1#7ae0a7fba?vja=1&amp;pid=5a8f9cf94&amp;color=0,0,0&amp;vtp=1&amp;bt=1"/>
          <p:cNvSpPr/>
          <p:nvPr/>
        </p:nvSpPr>
        <p:spPr>
          <a:xfrm>
            <a:off x="722376" y="900000"/>
            <a:ext cx="10753344" cy="4919853"/>
          </a:xfrm>
          <a:prstGeom prst="rect">
            <a:avLst/>
          </a:prstGeom>
          <a:noFill/>
          <a:ln/>
        </p:spPr>
        <p:txBody>
          <a:bodyPr wrap="square" lIns="0" tIns="0" rIns="0" bIns="0" rtlCol="0" anchor="t"/>
          <a:lstStyle/>
          <a:p>
            <a:pPr algn="l">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[湖南衡阳八中2025高二期中]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2000" b="0" i="0">
                <a:solidFill>
                  <a:srgbClr val="000000"/>
                </a:solidFill>
                <a:latin typeface="Times New Roman" pitchFamily="34" charset="0"/>
                <a:ea typeface="微软雅黑" pitchFamily="34" charset="-122"/>
                <a:cs typeface="Times New Roman"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Harrington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seemed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secretive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woman.From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moved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neighbourhood,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been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distant,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almost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point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avoided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eye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contact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brushed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attempt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conversation.Every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fail,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head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（棚屋）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located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metres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from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house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again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pm.She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always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carried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two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shopping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bags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would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inside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shack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about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minutes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before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returning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house.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afternoon,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while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for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walk,</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accidentally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wandered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close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shack.The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moment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Mrs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Harrington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noticed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approaching,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rushed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voice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sharp</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urgent,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away!</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Otherwise,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call</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police!”</a:t>
            </a:r>
            <a:endParaRPr lang="en-US" altLang="zh-CN" sz="2000" dirty="0"/>
          </a:p>
          <a:p>
            <a:pPr algn="just">
              <a:lnSpc>
                <a:spcPct val="125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Startled,</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began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apologise,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trying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explain</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meant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no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harm.But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she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cut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me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off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with</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another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outburst,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demanding</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that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leave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immediately.Her</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tone</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was</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so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微软雅黑" pitchFamily="34" charset="-122"/>
                <a:cs typeface="Times New Roman" pitchFamily="34" charset="-120"/>
              </a:rPr>
              <a:t>firm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and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微软雅黑" pitchFamily="34" charset="-122"/>
                <a:cs typeface="Times New Roman" pitchFamily="34" charset="-120"/>
              </a:rPr>
              <a:t>unfriendly</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TotalTime>
  <Words>11855</Words>
  <Application>Microsoft Office PowerPoint</Application>
  <PresentationFormat>宽屏</PresentationFormat>
  <Paragraphs>810</Paragraphs>
  <Slides>105</Slides>
  <Notes>100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105</vt:i4>
      </vt:variant>
    </vt:vector>
  </HeadingPairs>
  <TitlesOfParts>
    <vt:vector size="114" baseType="lpstr">
      <vt:lpstr>仿宋</vt:lpstr>
      <vt:lpstr>汉仪舒圆黑简体</vt:lpstr>
      <vt:lpstr>SimSun</vt:lpstr>
      <vt:lpstr>微软雅黑</vt:lpstr>
      <vt:lpstr>Arial</vt:lpstr>
      <vt:lpstr>Calibri</vt:lpstr>
      <vt:lpstr>Impact</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SSW</cp:lastModifiedBy>
  <cp:revision>4</cp:revision>
  <dcterms:created xsi:type="dcterms:W3CDTF">2025-10-22T12:53:06Z</dcterms:created>
  <dcterms:modified xsi:type="dcterms:W3CDTF">2025-10-23T00:35:47Z</dcterms:modified>
  <cp:category/>
  <cp:contentStatus/>
</cp:coreProperties>
</file>